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</p:sldIdLst>
  <p:sldSz cy="5143500" cx="9144000"/>
  <p:notesSz cx="6858000" cy="9144000"/>
  <p:embeddedFontLst>
    <p:embeddedFont>
      <p:font typeface="Open Sans"/>
      <p:regular r:id="rId48"/>
      <p:bold r:id="rId49"/>
      <p:italic r:id="rId50"/>
      <p:boldItalic r:id="rId5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r:id="rId52" roundtripDataSignature="AMtx7mixVOK2U9LY0jtZANhiDGhrfRCnP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font" Target="fonts/OpenSans-regular.fntdata"/><Relationship Id="rId47" Type="http://schemas.openxmlformats.org/officeDocument/2006/relationships/slide" Target="slides/slide41.xml"/><Relationship Id="rId49" Type="http://schemas.openxmlformats.org/officeDocument/2006/relationships/font" Target="fonts/OpenSans-bold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OpenSans-boldItalic.fntdata"/><Relationship Id="rId50" Type="http://schemas.openxmlformats.org/officeDocument/2006/relationships/font" Target="fonts/OpenSans-italic.fntdata"/><Relationship Id="rId52" Type="http://customschemas.google.com/relationships/presentationmetadata" Target="meta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economie.fgov.be/nl/publicaties/verknal-uw-feest-niet-gebruik" TargetMode="Externa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20" Type="http://schemas.openxmlformats.org/officeDocument/2006/relationships/hyperlink" Target="https://www.pexels.com/nl-nl/foto/positieve-zwarte-man-luisteren-naar-muziek-in-oortelefoons-3799096/?utm_content=attributionCopyText&amp;utm_medium=referral&amp;utm_source=pexels" TargetMode="External"/><Relationship Id="rId22" Type="http://schemas.openxmlformats.org/officeDocument/2006/relationships/hyperlink" Target="https://unsplash.com/s/photos/fireworks?utm_source=unsplash&amp;utm_medium=referral&amp;utm_content=creditCopyText" TargetMode="External"/><Relationship Id="rId21" Type="http://schemas.openxmlformats.org/officeDocument/2006/relationships/hyperlink" Target="https://unsplash.com/@elishaterada?utm_source=unsplash&amp;utm_medium=referral&amp;utm_content=creditCopyText" TargetMode="External"/><Relationship Id="rId24" Type="http://schemas.openxmlformats.org/officeDocument/2006/relationships/hyperlink" Target="https://unsplash.com/s/photos/movie-theater?utm_source=unsplash&amp;utm_medium=referral&amp;utm_content=creditCopyText" TargetMode="External"/><Relationship Id="rId23" Type="http://schemas.openxmlformats.org/officeDocument/2006/relationships/hyperlink" Target="https://unsplash.com/@jakehills?utm_source=unsplash&amp;utm_medium=referral&amp;utm_content=creditCopyText" TargetMode="External"/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cm.be/media/Folder-oorgasme_tcm47-11104.pdf" TargetMode="External"/><Relationship Id="rId3" Type="http://schemas.openxmlformats.org/officeDocument/2006/relationships/hyperlink" Target="https://unsplash.com/@kraft?utm_source=unsplash&amp;utm_medium=referral&amp;utm_content=creditCopyText" TargetMode="External"/><Relationship Id="rId4" Type="http://schemas.openxmlformats.org/officeDocument/2006/relationships/hyperlink" Target="https://unsplash.com/s/photos/shopping-street?utm_source=unsplash&amp;utm_medium=referral&amp;utm_content=creditCopyText" TargetMode="External"/><Relationship Id="rId9" Type="http://schemas.openxmlformats.org/officeDocument/2006/relationships/hyperlink" Target="https://unsplash.com/@chappelldigitalmarketing?utm_source=unsplash&amp;utm_medium=referral&amp;utm_content=creditCopyText" TargetMode="External"/><Relationship Id="rId26" Type="http://schemas.openxmlformats.org/officeDocument/2006/relationships/hyperlink" Target="https://unsplash.com/s/photos/train?utm_source=unsplash&amp;utm_medium=referral&amp;utm_content=creditCopyText" TargetMode="External"/><Relationship Id="rId25" Type="http://schemas.openxmlformats.org/officeDocument/2006/relationships/hyperlink" Target="https://unsplash.com/@spinaldog?utm_source=unsplash&amp;utm_medium=referral&amp;utm_content=creditCopyText" TargetMode="External"/><Relationship Id="rId28" Type="http://schemas.openxmlformats.org/officeDocument/2006/relationships/hyperlink" Target="https://unsplash.com/s/photos/truck?utm_source=unsplash&amp;utm_medium=referral&amp;utm_content=creditCopyText" TargetMode="External"/><Relationship Id="rId27" Type="http://schemas.openxmlformats.org/officeDocument/2006/relationships/hyperlink" Target="https://unsplash.com/@oliandud?utm_source=unsplash&amp;utm_medium=referral&amp;utm_content=creditCopyText" TargetMode="External"/><Relationship Id="rId5" Type="http://schemas.openxmlformats.org/officeDocument/2006/relationships/hyperlink" Target="https://unsplash.com/@ekamelev?utm_source=unsplash&amp;utm_medium=referral&amp;utm_content=creditCopyText" TargetMode="External"/><Relationship Id="rId6" Type="http://schemas.openxmlformats.org/officeDocument/2006/relationships/hyperlink" Target="https://unsplash.com/s/photos/mosquito?utm_source=unsplash&amp;utm_medium=referral&amp;utm_content=creditCopyText" TargetMode="External"/><Relationship Id="rId29" Type="http://schemas.openxmlformats.org/officeDocument/2006/relationships/hyperlink" Target="https://www.pexels.com/nl-nl/@inspiredimages?utm_content=attributionCopyText&amp;utm_medium=referral&amp;utm_source=pexels" TargetMode="External"/><Relationship Id="rId7" Type="http://schemas.openxmlformats.org/officeDocument/2006/relationships/hyperlink" Target="https://unsplash.com/@jackofallstreets?utm_source=unsplash&amp;utm_medium=referral&amp;utm_content=creditCopyText" TargetMode="External"/><Relationship Id="rId8" Type="http://schemas.openxmlformats.org/officeDocument/2006/relationships/hyperlink" Target="https://unsplash.com/s/photos/walking-in-the-rain?utm_source=unsplash&amp;utm_medium=referral&amp;utm_content=creditCopyText" TargetMode="External"/><Relationship Id="rId31" Type="http://schemas.openxmlformats.org/officeDocument/2006/relationships/hyperlink" Target="https://unsplash.com/@shravan_h?utm_source=unsplash&amp;utm_medium=referral&amp;utm_content=creditCopyText" TargetMode="External"/><Relationship Id="rId30" Type="http://schemas.openxmlformats.org/officeDocument/2006/relationships/hyperlink" Target="https://www.pexels.com/nl-nl/foto/gesloten-fotografie-van-bruine-houten-ingelijste-sony-luidspreker-157534/?utm_content=attributionCopyText&amp;utm_medium=referral&amp;utm_source=pexels" TargetMode="External"/><Relationship Id="rId11" Type="http://schemas.openxmlformats.org/officeDocument/2006/relationships/hyperlink" Target="https://unsplash.com/@szmigieldesign?utm_source=unsplash&amp;utm_medium=referral&amp;utm_content=creditCopyText" TargetMode="External"/><Relationship Id="rId33" Type="http://schemas.openxmlformats.org/officeDocument/2006/relationships/hyperlink" Target="https://unsplash.com/@johntorcasio?utm_source=unsplash&amp;utm_medium=referral&amp;utm_content=creditCopyText" TargetMode="External"/><Relationship Id="rId10" Type="http://schemas.openxmlformats.org/officeDocument/2006/relationships/hyperlink" Target="https://unsplash.com/s/photos/calling?utm_source=unsplash&amp;utm_medium=referral&amp;utm_content=creditCopyText" TargetMode="External"/><Relationship Id="rId32" Type="http://schemas.openxmlformats.org/officeDocument/2006/relationships/hyperlink" Target="https://unsplash.com/s/photos/library?utm_source=unsplash&amp;utm_medium=referral&amp;utm_content=creditCopyText" TargetMode="External"/><Relationship Id="rId13" Type="http://schemas.openxmlformats.org/officeDocument/2006/relationships/hyperlink" Target="https://unsplash.com/@ms88?utm_source=unsplash&amp;utm_medium=referral&amp;utm_content=creditCopyText" TargetMode="External"/><Relationship Id="rId35" Type="http://schemas.openxmlformats.org/officeDocument/2006/relationships/hyperlink" Target="https://www.pexels.com/nl-nl/@cottonbro?utm_content=attributionCopyText&amp;utm_medium=referral&amp;utm_source=pexels" TargetMode="External"/><Relationship Id="rId12" Type="http://schemas.openxmlformats.org/officeDocument/2006/relationships/hyperlink" Target="https://unsplash.com/s/photos/forest?utm_source=unsplash&amp;utm_medium=referral&amp;utm_content=creditCopyText" TargetMode="External"/><Relationship Id="rId34" Type="http://schemas.openxmlformats.org/officeDocument/2006/relationships/hyperlink" Target="https://unsplash.com/s/photos/jet-fighter?utm_source=unsplash&amp;utm_medium=referral&amp;utm_content=creditCopyText" TargetMode="External"/><Relationship Id="rId15" Type="http://schemas.openxmlformats.org/officeDocument/2006/relationships/hyperlink" Target="https://unsplash.com/@joeldevriend?utm_source=unsplash&amp;utm_medium=referral&amp;utm_content=creditCopyText" TargetMode="External"/><Relationship Id="rId37" Type="http://schemas.openxmlformats.org/officeDocument/2006/relationships/hyperlink" Target="https://unsplash.com/@brucemars?utm_source=unsplash&amp;utm_medium=referral&amp;utm_content=creditCopyText" TargetMode="External"/><Relationship Id="rId14" Type="http://schemas.openxmlformats.org/officeDocument/2006/relationships/hyperlink" Target="https://unsplash.com/s/photos/concert?utm_source=unsplash&amp;utm_medium=referral&amp;utm_content=creditCopyText" TargetMode="External"/><Relationship Id="rId36" Type="http://schemas.openxmlformats.org/officeDocument/2006/relationships/hyperlink" Target="https://www.pexels.com/nl-nl/foto/huis-appartement-schoon-wassen-4107284/?utm_content=attributionCopyText&amp;utm_medium=referral&amp;utm_source=pexels" TargetMode="External"/><Relationship Id="rId17" Type="http://schemas.openxmlformats.org/officeDocument/2006/relationships/hyperlink" Target="https://unsplash.com/@jaelynnalexis?utm_source=unsplash&amp;utm_medium=referral&amp;utm_content=creditCopyText" TargetMode="External"/><Relationship Id="rId16" Type="http://schemas.openxmlformats.org/officeDocument/2006/relationships/hyperlink" Target="https://unsplash.com/s/photos/metro?utm_source=unsplash&amp;utm_medium=referral&amp;utm_content=creditCopyText" TargetMode="External"/><Relationship Id="rId38" Type="http://schemas.openxmlformats.org/officeDocument/2006/relationships/hyperlink" Target="https://unsplash.com/s/photos/listening-music?utm_source=unsplash&amp;utm_medium=referral&amp;utm_content=creditCopyText" TargetMode="External"/><Relationship Id="rId19" Type="http://schemas.openxmlformats.org/officeDocument/2006/relationships/hyperlink" Target="https://www.pexels.com/nl-nl/@olly?utm_content=attributionCopyText&amp;utm_medium=referral&amp;utm_source=pexels" TargetMode="External"/><Relationship Id="rId18" Type="http://schemas.openxmlformats.org/officeDocument/2006/relationships/hyperlink" Target="https://unsplash.com/s/photos/watch?utm_source=unsplash&amp;utm_medium=referral&amp;utm_content=creditCopyText" TargetMode="Externa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vrt.be/vrtnws/nl/2021/01/01/incident-met-vuurwerk-kost-een-man-het-leven-in-zandhoven/#:~:text=Volledig%20scherm%20openen-,Man%20van%2028%20uit%20Zandhoven%20overleden%20nadat%20vuurpijl%20in%20zijn,gebeurde%20een%20bijna%20identiek%20ongeval" TargetMode="External"/><Relationship Id="rId3" Type="http://schemas.openxmlformats.org/officeDocument/2006/relationships/hyperlink" Target="https://www.vrt.be/vrtnws/nl/2024/01/05/vuurwerk-eindejaarsperiode-gewonden-stichting-brandwonden/" TargetMode="External"/><Relationship Id="rId4" Type="http://schemas.openxmlformats.org/officeDocument/2006/relationships/hyperlink" Target="https://www.parool.nl/nederland/vuurwerk-maakte-ondanks-verbod-toch-nog-400-slachtoffers~b0e33a92/?referrer=https://www.google.com/" TargetMode="Externa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3" name="Google Shape;15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i="1" lang="en-US">
                <a:solidFill>
                  <a:srgbClr val="FF0000"/>
                </a:solidFill>
              </a:rPr>
              <a:t>Doelgroep: jongerenwerkers, preventie- en beleidsmedewerkers</a:t>
            </a:r>
            <a:endParaRPr/>
          </a:p>
        </p:txBody>
      </p:sp>
      <p:sp>
        <p:nvSpPr>
          <p:cNvPr id="154" name="Google Shape;154;p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7" name="Google Shape;277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-US"/>
              <a:t>Bron foto: Canva</a:t>
            </a:r>
            <a:endParaRPr/>
          </a:p>
        </p:txBody>
      </p:sp>
      <p:sp>
        <p:nvSpPr>
          <p:cNvPr id="278" name="Google Shape;278;p1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8" name="Google Shape;288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-US"/>
              <a:t>Bron foto : Canva</a:t>
            </a:r>
            <a:endParaRPr/>
          </a:p>
        </p:txBody>
      </p:sp>
      <p:sp>
        <p:nvSpPr>
          <p:cNvPr id="289" name="Google Shape;289;p1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8" name="Google Shape;298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BRON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u="sng">
                <a:solidFill>
                  <a:schemeClr val="hlink"/>
                </a:solidFill>
                <a:hlinkClick r:id="rId2"/>
              </a:rPr>
              <a:t>https://economie.fgov.be/nl/publicaties/verknal-uw-feest-niet-gebruik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https://economie.fgov.be/sites/default/files/Files/Publications/files/Feestvuurwerk-wettig-veilig-verkopen-Toelichting-reglementering-kleinhandelaars.pdf</a:t>
            </a:r>
            <a:endParaRPr/>
          </a:p>
        </p:txBody>
      </p:sp>
      <p:sp>
        <p:nvSpPr>
          <p:cNvPr id="299" name="Google Shape;299;p1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7" name="Google Shape;307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Bron : https://economie.fgov.be/nl/publicaties/verknal-uw-feest-niet-gebruik</a:t>
            </a:r>
            <a:endParaRPr/>
          </a:p>
        </p:txBody>
      </p:sp>
      <p:sp>
        <p:nvSpPr>
          <p:cNvPr id="308" name="Google Shape;308;p1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7" name="Google Shape;31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18" name="Google Shape;318;p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6" name="Google Shape;326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27" name="Google Shape;327;p2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5" name="Google Shape;335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36" name="Google Shape;336;p2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4" name="Google Shape;344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-US" sz="1200">
                <a:latin typeface="Open Sans"/>
                <a:ea typeface="Open Sans"/>
                <a:cs typeface="Open Sans"/>
                <a:sym typeface="Open Sans"/>
              </a:rPr>
              <a:t>* De codex wordt in februari 2025 aangepast </a:t>
            </a:r>
            <a:r>
              <a:rPr lang="en-US">
                <a:latin typeface="Open Sans"/>
                <a:ea typeface="Open Sans"/>
                <a:cs typeface="Open Sans"/>
                <a:sym typeface="Open Sans"/>
              </a:rPr>
              <a:t>n.a.v.</a:t>
            </a:r>
            <a:r>
              <a:rPr lang="en-US" sz="120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>
                <a:latin typeface="Open Sans"/>
                <a:ea typeface="Open Sans"/>
                <a:cs typeface="Open Sans"/>
                <a:sym typeface="Open Sans"/>
              </a:rPr>
              <a:t>de federale</a:t>
            </a:r>
            <a:r>
              <a:rPr lang="en-US" sz="1200">
                <a:latin typeface="Open Sans"/>
                <a:ea typeface="Open Sans"/>
                <a:cs typeface="Open Sans"/>
                <a:sym typeface="Open Sans"/>
              </a:rPr>
              <a:t> wijziging maar volgende bepalingen blijven wel van toepassing voor de situatie in Antwerpen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45" name="Google Shape;345;p1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3" name="Google Shape;353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54" name="Google Shape;354;p3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2" name="Google Shape;362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63" name="Google Shape;363;p4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9" name="Google Shape;169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70" name="Google Shape;170;p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4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9" name="Google Shape;379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80" name="Google Shape;380;p4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5" name="Google Shape;405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u="sng"/>
              <a:t>Ingaan op de mogelijke lichamelijke verwondingen</a:t>
            </a:r>
            <a:endParaRPr/>
          </a:p>
          <a:p>
            <a:pPr indent="-1714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Licht de punten op de sheet toe: mogelijke verwondingen + gevolgen per lichaamsdeel:</a:t>
            </a:r>
            <a:endParaRPr/>
          </a:p>
          <a:p>
            <a:pPr indent="-171450" lvl="1" marL="6286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Ogen: blindheid, slechtziendheid</a:t>
            </a:r>
            <a:endParaRPr/>
          </a:p>
          <a:p>
            <a:pPr indent="-171450" lvl="1" marL="6286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Oren: gehoorschade door knallers (doofheid of slechthorendheid, oorsuizen of piep in je oor en overgevoeligheid voor geluid): klik op de luidspreker en laat het geluid afspelen.</a:t>
            </a:r>
            <a:endParaRPr/>
          </a:p>
          <a:p>
            <a:pPr indent="0" lvl="1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Leg uit dat oorsuizen/tinnitus blijvend kan zijn en steeds aanwezig is: ‘s nachts, tijdens het luisteren naar muziek, het bekijken van filmpjes op Youtube, nu…</a:t>
            </a:r>
            <a:endParaRPr/>
          </a:p>
          <a:p>
            <a:pPr indent="-171450" lvl="1" marL="6286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Vingers: amputatie van (deel van) vingers + functieverlies door aantasting van de spieren</a:t>
            </a:r>
            <a:endParaRPr/>
          </a:p>
          <a:p>
            <a:pPr indent="-171450" lvl="1" marL="6286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Handen: of zelfs verliezen van de volledige hand + functieverlies door aantasting van de spieren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Het gaat niet alleen om verwondingen bij jezelf, maar ook bij anderen.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u="sng"/>
              <a:t>Proefje</a:t>
            </a:r>
            <a:r>
              <a:rPr lang="en-US"/>
              <a:t>: Geef jongeren een beperking: bind iemand een sjaal of blinddoek voor ; zet een koptelefoon met noice-cancelling op ; bind de veters van schoenen samen ; doe tape rond enkele vingers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               Laat hen dan eenvoudige opdrachten uitvoeren: sta recht, zet een stap naar voor, draai rond, ga weer zitten, neem je gsm en check je berichten, stuur een whatsapp, vertel een mop zodat er wordt gelachen...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               Iedereen zal op zijn manier merken dat hij/zij belemmerd was: kan niet goed bewegen of zien wat je doet, gsm bedienen, je voelt je buiten gesloten want kan niet horen wat er gezegd wordt...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Let op: zwaar vuurwerk veroorzaakt de ergste verwondingen. Maar ook als je experimenteert met zogenaamd ‘kindervuurwerk’ kan het misgaan.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Cijfers uit Nederland: geen actuele cijfers uit België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Type letsel:</a:t>
            </a:r>
            <a:endParaRPr/>
          </a:p>
          <a:p>
            <a:pPr indent="-1714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Brandwonden is het meest voorkomende type letsel (33%)</a:t>
            </a:r>
            <a:endParaRPr/>
          </a:p>
          <a:p>
            <a:pPr indent="-1714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daarna oogletsel (27%)</a:t>
            </a:r>
            <a:endParaRPr/>
          </a:p>
          <a:p>
            <a:pPr indent="-1714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open wond (13%)</a:t>
            </a:r>
            <a:endParaRPr/>
          </a:p>
          <a:p>
            <a:pPr indent="-1714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overig/onbekend (13%)</a:t>
            </a:r>
            <a:endParaRPr/>
          </a:p>
          <a:p>
            <a:pPr indent="-1714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fractuur (5%)</a:t>
            </a:r>
            <a:endParaRPr/>
          </a:p>
          <a:p>
            <a:pPr indent="-1714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oppervlakkig letsel (5%)</a:t>
            </a:r>
            <a:endParaRPr/>
          </a:p>
          <a:p>
            <a:pPr indent="-1714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amputatie (4%)</a:t>
            </a:r>
            <a:endParaRPr/>
          </a:p>
        </p:txBody>
      </p:sp>
      <p:sp>
        <p:nvSpPr>
          <p:cNvPr id="406" name="Google Shape;406;p1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4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9" name="Google Shape;429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Zie ook de folder: </a:t>
            </a:r>
            <a:r>
              <a:rPr lang="en-US" sz="12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2"/>
              </a:rPr>
              <a:t>https://www.cm.be/media/Folder-oorgasme_tcm47-11104.pdf</a:t>
            </a:r>
            <a:endParaRPr sz="1200" u="sng">
              <a:solidFill>
                <a:schemeClr val="hlink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sz="1200" u="sng">
              <a:solidFill>
                <a:schemeClr val="hlink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_____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Photo by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Artur Kraft</a:t>
            </a:r>
            <a:r>
              <a:rPr lang="en-US"/>
              <a:t> on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Unsplash</a:t>
            </a:r>
            <a:r>
              <a:rPr lang="en-US"/>
              <a:t>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Photo by </a:t>
            </a:r>
            <a:r>
              <a:rPr lang="en-US" u="sng">
                <a:solidFill>
                  <a:schemeClr val="hlink"/>
                </a:solidFill>
                <a:hlinkClick r:id="rId5"/>
              </a:rPr>
              <a:t>Егор Камелев</a:t>
            </a:r>
            <a:r>
              <a:rPr lang="en-US"/>
              <a:t> on </a:t>
            </a:r>
            <a:r>
              <a:rPr lang="en-US" u="sng">
                <a:solidFill>
                  <a:schemeClr val="hlink"/>
                </a:solidFill>
                <a:hlinkClick r:id="rId6"/>
              </a:rPr>
              <a:t>Unsplash</a:t>
            </a:r>
            <a:r>
              <a:rPr lang="en-US"/>
              <a:t>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Photo by </a:t>
            </a:r>
            <a:r>
              <a:rPr lang="en-US" u="sng">
                <a:solidFill>
                  <a:schemeClr val="hlink"/>
                </a:solidFill>
                <a:hlinkClick r:id="rId7"/>
              </a:rPr>
              <a:t>Jack Finnigan</a:t>
            </a:r>
            <a:r>
              <a:rPr lang="en-US"/>
              <a:t> on </a:t>
            </a:r>
            <a:r>
              <a:rPr lang="en-US" u="sng">
                <a:solidFill>
                  <a:schemeClr val="hlink"/>
                </a:solidFill>
                <a:hlinkClick r:id="rId8"/>
              </a:rPr>
              <a:t>Unsplash</a:t>
            </a:r>
            <a:r>
              <a:rPr lang="en-US"/>
              <a:t>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Photo by </a:t>
            </a:r>
            <a:r>
              <a:rPr lang="en-US" u="sng">
                <a:solidFill>
                  <a:schemeClr val="hlink"/>
                </a:solidFill>
                <a:hlinkClick r:id="rId9"/>
              </a:rPr>
              <a:t>Chase Chappell</a:t>
            </a:r>
            <a:r>
              <a:rPr lang="en-US"/>
              <a:t> on </a:t>
            </a:r>
            <a:r>
              <a:rPr lang="en-US" u="sng">
                <a:solidFill>
                  <a:schemeClr val="hlink"/>
                </a:solidFill>
                <a:hlinkClick r:id="rId10"/>
              </a:rPr>
              <a:t>Unsplash</a:t>
            </a:r>
            <a:r>
              <a:rPr lang="en-US"/>
              <a:t>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Photo by </a:t>
            </a:r>
            <a:r>
              <a:rPr lang="en-US" u="sng">
                <a:solidFill>
                  <a:schemeClr val="hlink"/>
                </a:solidFill>
                <a:hlinkClick r:id="rId11"/>
              </a:rPr>
              <a:t>Lukasz Szmigiel</a:t>
            </a:r>
            <a:r>
              <a:rPr lang="en-US"/>
              <a:t> on </a:t>
            </a:r>
            <a:r>
              <a:rPr lang="en-US" u="sng">
                <a:solidFill>
                  <a:schemeClr val="hlink"/>
                </a:solidFill>
                <a:hlinkClick r:id="rId12"/>
              </a:rPr>
              <a:t>Unsplash</a:t>
            </a:r>
            <a:r>
              <a:rPr lang="en-US"/>
              <a:t>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Photo by </a:t>
            </a:r>
            <a:r>
              <a:rPr lang="en-US" u="sng">
                <a:solidFill>
                  <a:schemeClr val="hlink"/>
                </a:solidFill>
                <a:hlinkClick r:id="rId13"/>
              </a:rPr>
              <a:t>m</a:t>
            </a:r>
            <a:r>
              <a:rPr lang="en-US"/>
              <a:t> on </a:t>
            </a:r>
            <a:r>
              <a:rPr lang="en-US" u="sng">
                <a:solidFill>
                  <a:schemeClr val="hlink"/>
                </a:solidFill>
                <a:hlinkClick r:id="rId14"/>
              </a:rPr>
              <a:t>Unsplash</a:t>
            </a:r>
            <a:r>
              <a:rPr lang="en-US"/>
              <a:t>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Photo by </a:t>
            </a:r>
            <a:r>
              <a:rPr lang="en-US" u="sng">
                <a:solidFill>
                  <a:schemeClr val="hlink"/>
                </a:solidFill>
                <a:hlinkClick r:id="rId15"/>
              </a:rPr>
              <a:t>Joël de Vriend</a:t>
            </a:r>
            <a:r>
              <a:rPr lang="en-US"/>
              <a:t> on </a:t>
            </a:r>
            <a:r>
              <a:rPr lang="en-US" u="sng">
                <a:solidFill>
                  <a:schemeClr val="hlink"/>
                </a:solidFill>
                <a:hlinkClick r:id="rId16"/>
              </a:rPr>
              <a:t>Unsplash</a:t>
            </a:r>
            <a:r>
              <a:rPr lang="en-US"/>
              <a:t>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Photo by </a:t>
            </a:r>
            <a:r>
              <a:rPr lang="en-US" u="sng">
                <a:solidFill>
                  <a:schemeClr val="hlink"/>
                </a:solidFill>
                <a:hlinkClick r:id="rId17"/>
              </a:rPr>
              <a:t>Jaelynn Castillo</a:t>
            </a:r>
            <a:r>
              <a:rPr lang="en-US"/>
              <a:t> on </a:t>
            </a:r>
            <a:r>
              <a:rPr lang="en-US" u="sng">
                <a:solidFill>
                  <a:schemeClr val="hlink"/>
                </a:solidFill>
                <a:hlinkClick r:id="rId18"/>
              </a:rPr>
              <a:t>Unsplash</a:t>
            </a:r>
            <a:r>
              <a:rPr lang="en-US"/>
              <a:t>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Ph</a:t>
            </a: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Foto door </a:t>
            </a:r>
            <a:r>
              <a:rPr b="1" i="0" lang="en-US" sz="12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1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Andrea Piacquadio</a:t>
            </a: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via </a:t>
            </a:r>
            <a:r>
              <a:rPr b="1" i="0" lang="en-US" sz="12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2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Pexels</a:t>
            </a:r>
            <a:endParaRPr b="1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Photo by </a:t>
            </a:r>
            <a:r>
              <a:rPr lang="en-US" u="sng">
                <a:solidFill>
                  <a:schemeClr val="hlink"/>
                </a:solidFill>
                <a:hlinkClick r:id="rId21"/>
              </a:rPr>
              <a:t>Elisha Terada</a:t>
            </a:r>
            <a:r>
              <a:rPr lang="en-US"/>
              <a:t> on </a:t>
            </a:r>
            <a:r>
              <a:rPr lang="en-US" u="sng">
                <a:solidFill>
                  <a:schemeClr val="hlink"/>
                </a:solidFill>
                <a:hlinkClick r:id="rId22"/>
              </a:rPr>
              <a:t>Unsplash</a:t>
            </a:r>
            <a:r>
              <a:rPr lang="en-US"/>
              <a:t>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Photo by </a:t>
            </a:r>
            <a:r>
              <a:rPr lang="en-US" u="sng">
                <a:solidFill>
                  <a:schemeClr val="hlink"/>
                </a:solidFill>
                <a:hlinkClick r:id="rId23"/>
              </a:rPr>
              <a:t>Jake Hills</a:t>
            </a:r>
            <a:r>
              <a:rPr lang="en-US"/>
              <a:t> on </a:t>
            </a:r>
            <a:r>
              <a:rPr lang="en-US" u="sng">
                <a:solidFill>
                  <a:schemeClr val="hlink"/>
                </a:solidFill>
                <a:hlinkClick r:id="rId24"/>
              </a:rPr>
              <a:t>Unsplash</a:t>
            </a:r>
            <a:r>
              <a:rPr lang="en-US"/>
              <a:t>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Photo by </a:t>
            </a:r>
            <a:r>
              <a:rPr lang="en-US" u="sng">
                <a:solidFill>
                  <a:schemeClr val="hlink"/>
                </a:solidFill>
                <a:hlinkClick r:id="rId25"/>
              </a:rPr>
              <a:t>Andrey Kremkov</a:t>
            </a:r>
            <a:r>
              <a:rPr lang="en-US"/>
              <a:t> on </a:t>
            </a:r>
            <a:r>
              <a:rPr lang="en-US" u="sng">
                <a:solidFill>
                  <a:schemeClr val="hlink"/>
                </a:solidFill>
                <a:hlinkClick r:id="rId26"/>
              </a:rPr>
              <a:t>Unsplash</a:t>
            </a:r>
            <a:r>
              <a:rPr lang="en-US"/>
              <a:t>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Photo by </a:t>
            </a:r>
            <a:r>
              <a:rPr lang="en-US" u="sng">
                <a:solidFill>
                  <a:schemeClr val="hlink"/>
                </a:solidFill>
                <a:hlinkClick r:id="rId27"/>
              </a:rPr>
              <a:t>Olga Dudareva</a:t>
            </a:r>
            <a:r>
              <a:rPr lang="en-US"/>
              <a:t> on </a:t>
            </a:r>
            <a:r>
              <a:rPr lang="en-US" u="sng">
                <a:solidFill>
                  <a:schemeClr val="hlink"/>
                </a:solidFill>
                <a:hlinkClick r:id="rId28"/>
              </a:rPr>
              <a:t>Unsplash</a:t>
            </a:r>
            <a:r>
              <a:rPr lang="en-US"/>
              <a:t>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Foto door </a:t>
            </a:r>
            <a:r>
              <a:rPr b="1" i="0" lang="en-US" sz="12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2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Anthony</a:t>
            </a: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via </a:t>
            </a:r>
            <a:r>
              <a:rPr b="1" i="0" lang="en-US" sz="12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Pexels</a:t>
            </a:r>
            <a:endParaRPr b="1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Photo by </a:t>
            </a:r>
            <a:r>
              <a:rPr lang="en-US" u="sng">
                <a:solidFill>
                  <a:schemeClr val="hlink"/>
                </a:solidFill>
                <a:hlinkClick r:id="rId31"/>
              </a:rPr>
              <a:t>Shravankumar Hiregoudar</a:t>
            </a:r>
            <a:r>
              <a:rPr lang="en-US"/>
              <a:t> on </a:t>
            </a:r>
            <a:r>
              <a:rPr lang="en-US" u="sng">
                <a:solidFill>
                  <a:schemeClr val="hlink"/>
                </a:solidFill>
                <a:hlinkClick r:id="rId32"/>
              </a:rPr>
              <a:t>Unsplash</a:t>
            </a:r>
            <a:r>
              <a:rPr lang="en-US"/>
              <a:t>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Photo by </a:t>
            </a:r>
            <a:r>
              <a:rPr lang="en-US" u="sng">
                <a:solidFill>
                  <a:schemeClr val="hlink"/>
                </a:solidFill>
                <a:hlinkClick r:id="rId33"/>
              </a:rPr>
              <a:t>John Torcasio</a:t>
            </a:r>
            <a:r>
              <a:rPr lang="en-US"/>
              <a:t> on </a:t>
            </a:r>
            <a:r>
              <a:rPr lang="en-US" u="sng">
                <a:solidFill>
                  <a:schemeClr val="hlink"/>
                </a:solidFill>
                <a:hlinkClick r:id="rId34"/>
              </a:rPr>
              <a:t>Unsplash</a:t>
            </a:r>
            <a:r>
              <a:rPr lang="en-US"/>
              <a:t>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Foto door </a:t>
            </a:r>
            <a:r>
              <a:rPr b="1" i="0" lang="en-US" sz="12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cottonbro</a:t>
            </a: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via </a:t>
            </a:r>
            <a:r>
              <a:rPr b="1" i="0" lang="en-US" sz="12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Pexels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Photo by </a:t>
            </a:r>
            <a:r>
              <a:rPr lang="en-US" u="sng">
                <a:solidFill>
                  <a:schemeClr val="hlink"/>
                </a:solidFill>
                <a:hlinkClick r:id="rId37"/>
              </a:rPr>
              <a:t>bruce mars</a:t>
            </a:r>
            <a:r>
              <a:rPr lang="en-US"/>
              <a:t> on </a:t>
            </a:r>
            <a:r>
              <a:rPr lang="en-US" u="sng">
                <a:solidFill>
                  <a:schemeClr val="hlink"/>
                </a:solidFill>
                <a:hlinkClick r:id="rId38"/>
              </a:rPr>
              <a:t>Unsplash</a:t>
            </a:r>
            <a:r>
              <a:rPr lang="en-US"/>
              <a:t>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30" name="Google Shape;430;p4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2" name="Google Shape;462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63" name="Google Shape;463;p2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4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8" name="Google Shape;488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u="sng">
                <a:solidFill>
                  <a:schemeClr val="hlink"/>
                </a:solidFill>
                <a:hlinkClick r:id="rId2"/>
              </a:rPr>
              <a:t>https://www.vrt.be/vrtnws/nl/2021/01/01/incident-met-vuurwerk-kost-een-man-het-leven-in-zandhoven/#:~:text=Volledig%20scherm%20openen-,Man%20van%2028%20uit%20Zandhoven%20overleden%20nadat%20vuurpijl%20in%20zijn,gebeurde%20een%20bijna%20identiek%20ongeval</a:t>
            </a:r>
            <a:r>
              <a:rPr lang="en-US"/>
              <a:t>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https://www.vrt.be/vrtnws/nl/2024/01/05/vuurwerk-eindejaarsperiode-gewonden-stichting-brandwonden/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https://www.parool.nl/nederland/vuurwerk-maakte-ondanks-verbod-toch-nog-400-slachtoffers~b0e33a92/?referrer=https://www.google.com/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https://www.vrt.be/vrtnws/nl/2024/10/21/gewonde-voetballer-uit-menen-reageert-vanuit-ziekenhuis-heb-to/</a:t>
            </a:r>
            <a:endParaRPr/>
          </a:p>
        </p:txBody>
      </p:sp>
      <p:sp>
        <p:nvSpPr>
          <p:cNvPr id="489" name="Google Shape;489;p4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4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5" name="Google Shape;505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06" name="Google Shape;506;p4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5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2" name="Google Shape;522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523" name="Google Shape;523;p5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5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1" name="Google Shape;531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532" name="Google Shape;532;p5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5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8" name="Google Shape;538;p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539" name="Google Shape;539;p5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5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5" name="Google Shape;545;p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546" name="Google Shape;546;p5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7" name="Google Shape;18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-US"/>
              <a:t>Bron foto's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Canva – Canva - iStock</a:t>
            </a:r>
            <a:endParaRPr/>
          </a:p>
        </p:txBody>
      </p:sp>
      <p:sp>
        <p:nvSpPr>
          <p:cNvPr id="188" name="Google Shape;188;p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2" name="Google Shape;552;p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553" name="Google Shape;553;p5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5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9" name="Google Shape;559;p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-US"/>
              <a:t>In het kader van vuurwerk-preventie bezoekt Bemiddeling jongeren thuis die reeds in aanraking kwamen met vuurwerk.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Bij inschatting van groot risico om opnieuw in overtreding te gaan, wordt huisarrest opgelegd tijdens de eindejaarsperiode</a:t>
            </a:r>
            <a:endParaRPr/>
          </a:p>
        </p:txBody>
      </p:sp>
      <p:sp>
        <p:nvSpPr>
          <p:cNvPr id="560" name="Google Shape;560;p5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5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6" name="Google Shape;566;p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67" name="Google Shape;567;p5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5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5" name="Google Shape;575;p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576" name="Google Shape;576;p5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5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2" name="Google Shape;582;p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83" name="Google Shape;583;p5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5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1" name="Google Shape;591;p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 Artikel Gazet van Antwerpen met Fabio W (4 november 2024)    https://www.gva.be/cnt/dmf20241104_97719606</a:t>
            </a:r>
            <a:endParaRPr/>
          </a:p>
        </p:txBody>
      </p:sp>
      <p:sp>
        <p:nvSpPr>
          <p:cNvPr id="592" name="Google Shape;592;p5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2" name="Google Shape;602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https://www.brandw8.be/voor-leerkrachten-en-begeleiders/communiceren-over-vuurwerk</a:t>
            </a:r>
            <a:endParaRPr/>
          </a:p>
        </p:txBody>
      </p:sp>
      <p:sp>
        <p:nvSpPr>
          <p:cNvPr id="603" name="Google Shape;603;p1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7" name="Google Shape;61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618" name="Google Shape;618;p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6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6" name="Google Shape;626;p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627" name="Google Shape;627;p6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6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5" name="Google Shape;635;p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636" name="Google Shape;636;p6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9" name="Google Shape;19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-US"/>
              <a:t>Bron foto : Canva</a:t>
            </a:r>
            <a:endParaRPr/>
          </a:p>
        </p:txBody>
      </p:sp>
      <p:sp>
        <p:nvSpPr>
          <p:cNvPr id="200" name="Google Shape;200;p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6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3" name="Google Shape;643;p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-US"/>
              <a:t>Link naar filmpje: https://www.youtube.com/watch?v=micSsZUm7-U</a:t>
            </a:r>
            <a:endParaRPr/>
          </a:p>
        </p:txBody>
      </p:sp>
      <p:sp>
        <p:nvSpPr>
          <p:cNvPr id="644" name="Google Shape;644;p6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6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1" name="Google Shape;651;p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652" name="Google Shape;652;p6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9" name="Google Shape;209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-US"/>
              <a:t>Bron foto: Waldemar - Unsplash</a:t>
            </a:r>
            <a:endParaRPr/>
          </a:p>
        </p:txBody>
      </p:sp>
      <p:sp>
        <p:nvSpPr>
          <p:cNvPr id="210" name="Google Shape;210;p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0" name="Google Shape;220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21" name="Google Shape;221;p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4" name="Google Shape;23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35" name="Google Shape;235;p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5" name="Google Shape;245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46" name="Google Shape;246;p1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5" name="Google Shape;265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-US"/>
              <a:t>Krantenartikel : Voetballer verliest vingers door illegaal ‘Cobra 6’-vuurwerk: “We zien het aantal slachtoffers jaar na jaar stijgen”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https://www.nieuwsblad.be/cnt/dmf20241021_93503843</a:t>
            </a:r>
            <a:endParaRPr/>
          </a:p>
        </p:txBody>
      </p:sp>
      <p:sp>
        <p:nvSpPr>
          <p:cNvPr id="266" name="Google Shape;266;p1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dia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5"/>
          <p:cNvSpPr txBox="1"/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65"/>
          <p:cNvSpPr txBox="1"/>
          <p:nvPr>
            <p:ph idx="1" type="subTitle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65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65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65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e titel en teks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76"/>
          <p:cNvSpPr txBox="1"/>
          <p:nvPr>
            <p:ph type="title"/>
          </p:nvPr>
        </p:nvSpPr>
        <p:spPr>
          <a:xfrm rot="5400000">
            <a:off x="5463778" y="1371600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76"/>
          <p:cNvSpPr txBox="1"/>
          <p:nvPr>
            <p:ph idx="1" type="body"/>
          </p:nvPr>
        </p:nvSpPr>
        <p:spPr>
          <a:xfrm rot="5400000">
            <a:off x="1272779" y="-609599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76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76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76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en object" type="obj">
  <p:cSld name="OBJECT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68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68"/>
          <p:cNvSpPr txBox="1"/>
          <p:nvPr>
            <p:ph idx="1" type="body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9" name="Google Shape;89;p68"/>
          <p:cNvSpPr txBox="1"/>
          <p:nvPr>
            <p:ph idx="10" type="dt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68"/>
          <p:cNvSpPr txBox="1"/>
          <p:nvPr>
            <p:ph idx="11" type="ftr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68"/>
          <p:cNvSpPr txBox="1"/>
          <p:nvPr>
            <p:ph idx="12" type="sldNum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dia" type="title">
  <p:cSld name="TITLE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77"/>
          <p:cNvSpPr txBox="1"/>
          <p:nvPr>
            <p:ph type="ctrTitle"/>
          </p:nvPr>
        </p:nvSpPr>
        <p:spPr>
          <a:xfrm>
            <a:off x="685800" y="1597820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77"/>
          <p:cNvSpPr txBox="1"/>
          <p:nvPr>
            <p:ph idx="1" type="subTitle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95" name="Google Shape;95;p77"/>
          <p:cNvSpPr txBox="1"/>
          <p:nvPr>
            <p:ph idx="10" type="dt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77"/>
          <p:cNvSpPr txBox="1"/>
          <p:nvPr>
            <p:ph idx="11" type="ftr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77"/>
          <p:cNvSpPr txBox="1"/>
          <p:nvPr>
            <p:ph idx="12" type="sldNum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ekop" type="secHead">
  <p:cSld name="SECTION_HEADER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78"/>
          <p:cNvSpPr txBox="1"/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3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78"/>
          <p:cNvSpPr txBox="1"/>
          <p:nvPr>
            <p:ph idx="1" type="body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1" name="Google Shape;101;p78"/>
          <p:cNvSpPr txBox="1"/>
          <p:nvPr>
            <p:ph idx="10" type="dt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78"/>
          <p:cNvSpPr txBox="1"/>
          <p:nvPr>
            <p:ph idx="11" type="ftr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78"/>
          <p:cNvSpPr txBox="1"/>
          <p:nvPr>
            <p:ph idx="12" type="sldNum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houd van twee" type="twoObj">
  <p:cSld name="TWO_OBJECTS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79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79"/>
          <p:cNvSpPr txBox="1"/>
          <p:nvPr>
            <p:ph idx="1" type="body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1pPr>
            <a:lvl2pPr indent="-3810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800"/>
            </a:lvl2pPr>
            <a:lvl3pPr indent="-3556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3pPr>
            <a:lvl4pPr indent="-342900" lvl="3" marL="18288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350"/>
            </a:lvl4pPr>
            <a:lvl5pPr indent="-342900" lvl="4" marL="22860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350"/>
            </a:lvl5pPr>
            <a:lvl6pPr indent="-342900" lvl="5" marL="27432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6pPr>
            <a:lvl7pPr indent="-342900" lvl="6" marL="32004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7pPr>
            <a:lvl8pPr indent="-342900" lvl="7" marL="3657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8pPr>
            <a:lvl9pPr indent="-342900" lvl="8" marL="41148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9pPr>
          </a:lstStyle>
          <a:p/>
        </p:txBody>
      </p:sp>
      <p:sp>
        <p:nvSpPr>
          <p:cNvPr id="107" name="Google Shape;107;p79"/>
          <p:cNvSpPr txBox="1"/>
          <p:nvPr>
            <p:ph idx="2" type="body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1pPr>
            <a:lvl2pPr indent="-3810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800"/>
            </a:lvl2pPr>
            <a:lvl3pPr indent="-3556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3pPr>
            <a:lvl4pPr indent="-342900" lvl="3" marL="18288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350"/>
            </a:lvl4pPr>
            <a:lvl5pPr indent="-342900" lvl="4" marL="22860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350"/>
            </a:lvl5pPr>
            <a:lvl6pPr indent="-342900" lvl="5" marL="27432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6pPr>
            <a:lvl7pPr indent="-342900" lvl="6" marL="32004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7pPr>
            <a:lvl8pPr indent="-342900" lvl="7" marL="3657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8pPr>
            <a:lvl9pPr indent="-342900" lvl="8" marL="41148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9pPr>
          </a:lstStyle>
          <a:p/>
        </p:txBody>
      </p:sp>
      <p:sp>
        <p:nvSpPr>
          <p:cNvPr id="108" name="Google Shape;108;p79"/>
          <p:cNvSpPr txBox="1"/>
          <p:nvPr>
            <p:ph idx="10" type="dt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79"/>
          <p:cNvSpPr txBox="1"/>
          <p:nvPr>
            <p:ph idx="11" type="ftr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79"/>
          <p:cNvSpPr txBox="1"/>
          <p:nvPr>
            <p:ph idx="12" type="sldNum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gelijking" type="twoTxTwoObj">
  <p:cSld name="TWO_OBJECTS_WITH_TEXT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80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80"/>
          <p:cNvSpPr txBox="1"/>
          <p:nvPr>
            <p:ph idx="1" type="body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1800"/>
            </a:lvl1pPr>
            <a:lvl2pPr indent="-2286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1500"/>
            </a:lvl2pPr>
            <a:lvl3pPr indent="-228600" lvl="2" marL="1371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350"/>
            </a:lvl3pPr>
            <a:lvl4pPr indent="-228600" lvl="3" marL="1828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200"/>
            </a:lvl4pPr>
            <a:lvl5pPr indent="-228600" lvl="4" marL="22860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200"/>
            </a:lvl5pPr>
            <a:lvl6pPr indent="-228600" lvl="5" marL="2743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200"/>
            </a:lvl6pPr>
            <a:lvl7pPr indent="-228600" lvl="6" marL="3200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200"/>
            </a:lvl7pPr>
            <a:lvl8pPr indent="-228600" lvl="7" marL="3657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200"/>
            </a:lvl8pPr>
            <a:lvl9pPr indent="-228600" lvl="8" marL="411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200"/>
            </a:lvl9pPr>
          </a:lstStyle>
          <a:p/>
        </p:txBody>
      </p:sp>
      <p:sp>
        <p:nvSpPr>
          <p:cNvPr id="114" name="Google Shape;114;p80"/>
          <p:cNvSpPr txBox="1"/>
          <p:nvPr>
            <p:ph idx="2" type="body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1pPr>
            <a:lvl2pPr indent="-3556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500"/>
            </a:lvl2pPr>
            <a:lvl3pPr indent="-342900" lvl="2" marL="1371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3pPr>
            <a:lvl4pPr indent="-330200" lvl="3" marL="1828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4pPr>
            <a:lvl5pPr indent="-330200" lvl="4" marL="22860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200"/>
            </a:lvl5pPr>
            <a:lvl6pPr indent="-330200" lvl="5" marL="2743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6pPr>
            <a:lvl7pPr indent="-330200" lvl="6" marL="3200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7pPr>
            <a:lvl8pPr indent="-330200" lvl="7" marL="3657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8pPr>
            <a:lvl9pPr indent="-330200" lvl="8" marL="411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9pPr>
          </a:lstStyle>
          <a:p/>
        </p:txBody>
      </p:sp>
      <p:sp>
        <p:nvSpPr>
          <p:cNvPr id="115" name="Google Shape;115;p80"/>
          <p:cNvSpPr txBox="1"/>
          <p:nvPr>
            <p:ph idx="3" type="body"/>
          </p:nvPr>
        </p:nvSpPr>
        <p:spPr>
          <a:xfrm>
            <a:off x="4645027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1800"/>
            </a:lvl1pPr>
            <a:lvl2pPr indent="-2286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1500"/>
            </a:lvl2pPr>
            <a:lvl3pPr indent="-228600" lvl="2" marL="1371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350"/>
            </a:lvl3pPr>
            <a:lvl4pPr indent="-228600" lvl="3" marL="1828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200"/>
            </a:lvl4pPr>
            <a:lvl5pPr indent="-228600" lvl="4" marL="22860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200"/>
            </a:lvl5pPr>
            <a:lvl6pPr indent="-228600" lvl="5" marL="2743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200"/>
            </a:lvl6pPr>
            <a:lvl7pPr indent="-228600" lvl="6" marL="3200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200"/>
            </a:lvl7pPr>
            <a:lvl8pPr indent="-228600" lvl="7" marL="3657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200"/>
            </a:lvl8pPr>
            <a:lvl9pPr indent="-228600" lvl="8" marL="411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200"/>
            </a:lvl9pPr>
          </a:lstStyle>
          <a:p/>
        </p:txBody>
      </p:sp>
      <p:sp>
        <p:nvSpPr>
          <p:cNvPr id="116" name="Google Shape;116;p80"/>
          <p:cNvSpPr txBox="1"/>
          <p:nvPr>
            <p:ph idx="4" type="body"/>
          </p:nvPr>
        </p:nvSpPr>
        <p:spPr>
          <a:xfrm>
            <a:off x="4645027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1pPr>
            <a:lvl2pPr indent="-3556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500"/>
            </a:lvl2pPr>
            <a:lvl3pPr indent="-342900" lvl="2" marL="1371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3pPr>
            <a:lvl4pPr indent="-330200" lvl="3" marL="1828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4pPr>
            <a:lvl5pPr indent="-330200" lvl="4" marL="22860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200"/>
            </a:lvl5pPr>
            <a:lvl6pPr indent="-330200" lvl="5" marL="2743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6pPr>
            <a:lvl7pPr indent="-330200" lvl="6" marL="3200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7pPr>
            <a:lvl8pPr indent="-330200" lvl="7" marL="3657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8pPr>
            <a:lvl9pPr indent="-330200" lvl="8" marL="411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9pPr>
          </a:lstStyle>
          <a:p/>
        </p:txBody>
      </p:sp>
      <p:sp>
        <p:nvSpPr>
          <p:cNvPr id="117" name="Google Shape;117;p80"/>
          <p:cNvSpPr txBox="1"/>
          <p:nvPr>
            <p:ph idx="10" type="dt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80"/>
          <p:cNvSpPr txBox="1"/>
          <p:nvPr>
            <p:ph idx="11" type="ftr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80"/>
          <p:cNvSpPr txBox="1"/>
          <p:nvPr>
            <p:ph idx="12" type="sldNum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lleen titel" type="titleOnly">
  <p:cSld name="TITLE_ONLY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81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81"/>
          <p:cNvSpPr txBox="1"/>
          <p:nvPr>
            <p:ph idx="10" type="dt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81"/>
          <p:cNvSpPr txBox="1"/>
          <p:nvPr>
            <p:ph idx="11" type="ftr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81"/>
          <p:cNvSpPr txBox="1"/>
          <p:nvPr>
            <p:ph idx="12" type="sldNum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houd met bijschrift" type="objTx">
  <p:cSld name="OBJECT_WITH_CAPTION_TEXT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82"/>
          <p:cNvSpPr txBox="1"/>
          <p:nvPr>
            <p:ph type="title"/>
          </p:nvPr>
        </p:nvSpPr>
        <p:spPr>
          <a:xfrm>
            <a:off x="457202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1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82"/>
          <p:cNvSpPr txBox="1"/>
          <p:nvPr>
            <p:ph idx="1" type="body"/>
          </p:nvPr>
        </p:nvSpPr>
        <p:spPr>
          <a:xfrm>
            <a:off x="3575050" y="204789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0"/>
            </a:lvl1pPr>
            <a:lvl2pPr indent="-406400" lvl="1" marL="9144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100"/>
            </a:lvl2pPr>
            <a:lvl3pPr indent="-3810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3pPr>
            <a:lvl4pPr indent="-3556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500"/>
            </a:lvl4pPr>
            <a:lvl5pPr indent="-3556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500"/>
            </a:lvl5pPr>
            <a:lvl6pPr indent="-3556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6pPr>
            <a:lvl7pPr indent="-3556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7pPr>
            <a:lvl8pPr indent="-3556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8pPr>
            <a:lvl9pPr indent="-3556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9pPr>
          </a:lstStyle>
          <a:p/>
        </p:txBody>
      </p:sp>
      <p:sp>
        <p:nvSpPr>
          <p:cNvPr id="128" name="Google Shape;128;p82"/>
          <p:cNvSpPr txBox="1"/>
          <p:nvPr>
            <p:ph idx="2" type="body"/>
          </p:nvPr>
        </p:nvSpPr>
        <p:spPr>
          <a:xfrm>
            <a:off x="457202" y="1076327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1pPr>
            <a:lvl2pPr indent="-228600" lvl="1" marL="914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2pPr>
            <a:lvl3pPr indent="-228600" lvl="2" marL="1371600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3pPr>
            <a:lvl4pPr indent="-228600" lvl="3" marL="18288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4pPr>
            <a:lvl5pPr indent="-228600" lvl="4" marL="22860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5pPr>
            <a:lvl6pPr indent="-228600" lvl="5" marL="27432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6pPr>
            <a:lvl7pPr indent="-228600" lvl="6" marL="32004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7pPr>
            <a:lvl8pPr indent="-228600" lvl="7" marL="3657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8pPr>
            <a:lvl9pPr indent="-228600" lvl="8" marL="41148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9pPr>
          </a:lstStyle>
          <a:p/>
        </p:txBody>
      </p:sp>
      <p:sp>
        <p:nvSpPr>
          <p:cNvPr id="129" name="Google Shape;129;p82"/>
          <p:cNvSpPr txBox="1"/>
          <p:nvPr>
            <p:ph idx="10" type="dt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82"/>
          <p:cNvSpPr txBox="1"/>
          <p:nvPr>
            <p:ph idx="11" type="ftr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82"/>
          <p:cNvSpPr txBox="1"/>
          <p:nvPr>
            <p:ph idx="12" type="sldNum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fbeelding met bijschrift" type="picTx">
  <p:cSld name="PICTURE_WITH_CAPTION_TEXT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83"/>
          <p:cNvSpPr txBox="1"/>
          <p:nvPr>
            <p:ph type="title"/>
          </p:nvPr>
        </p:nvSpPr>
        <p:spPr>
          <a:xfrm>
            <a:off x="1792288" y="3600451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1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83"/>
          <p:cNvSpPr/>
          <p:nvPr>
            <p:ph idx="2" type="pic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135" name="Google Shape;135;p83"/>
          <p:cNvSpPr txBox="1"/>
          <p:nvPr>
            <p:ph idx="1" type="body"/>
          </p:nvPr>
        </p:nvSpPr>
        <p:spPr>
          <a:xfrm>
            <a:off x="1792288" y="4025504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1pPr>
            <a:lvl2pPr indent="-228600" lvl="1" marL="914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2pPr>
            <a:lvl3pPr indent="-228600" lvl="2" marL="1371600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3pPr>
            <a:lvl4pPr indent="-228600" lvl="3" marL="18288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4pPr>
            <a:lvl5pPr indent="-228600" lvl="4" marL="22860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5pPr>
            <a:lvl6pPr indent="-228600" lvl="5" marL="27432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6pPr>
            <a:lvl7pPr indent="-228600" lvl="6" marL="32004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7pPr>
            <a:lvl8pPr indent="-228600" lvl="7" marL="3657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8pPr>
            <a:lvl9pPr indent="-228600" lvl="8" marL="41148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9pPr>
          </a:lstStyle>
          <a:p/>
        </p:txBody>
      </p:sp>
      <p:sp>
        <p:nvSpPr>
          <p:cNvPr id="136" name="Google Shape;136;p83"/>
          <p:cNvSpPr txBox="1"/>
          <p:nvPr>
            <p:ph idx="10" type="dt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83"/>
          <p:cNvSpPr txBox="1"/>
          <p:nvPr>
            <p:ph idx="11" type="ftr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83"/>
          <p:cNvSpPr txBox="1"/>
          <p:nvPr>
            <p:ph idx="12" type="sldNum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en verticale tekst" type="vertTx">
  <p:cSld name="VERTICAL_TEXT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84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84"/>
          <p:cNvSpPr txBox="1"/>
          <p:nvPr>
            <p:ph idx="1" type="body"/>
          </p:nvPr>
        </p:nvSpPr>
        <p:spPr>
          <a:xfrm rot="5400000">
            <a:off x="2874765" y="-1217414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2" name="Google Shape;142;p84"/>
          <p:cNvSpPr txBox="1"/>
          <p:nvPr>
            <p:ph idx="10" type="dt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84"/>
          <p:cNvSpPr txBox="1"/>
          <p:nvPr>
            <p:ph idx="11" type="ftr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p84"/>
          <p:cNvSpPr txBox="1"/>
          <p:nvPr>
            <p:ph idx="12" type="sldNum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en objec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6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66"/>
          <p:cNvSpPr txBox="1"/>
          <p:nvPr>
            <p:ph idx="1" type="body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66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66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66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e titel en tekst" type="vertTitleAndTx">
  <p:cSld name="VERTICAL_TITLE_AND_VERTICAL_TEXT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85"/>
          <p:cNvSpPr txBox="1"/>
          <p:nvPr>
            <p:ph type="title"/>
          </p:nvPr>
        </p:nvSpPr>
        <p:spPr>
          <a:xfrm rot="5400000">
            <a:off x="5463779" y="1371600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85"/>
          <p:cNvSpPr txBox="1"/>
          <p:nvPr>
            <p:ph idx="1" type="body"/>
          </p:nvPr>
        </p:nvSpPr>
        <p:spPr>
          <a:xfrm rot="5400000">
            <a:off x="1272780" y="-609599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8" name="Google Shape;148;p85"/>
          <p:cNvSpPr txBox="1"/>
          <p:nvPr>
            <p:ph idx="10" type="dt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85"/>
          <p:cNvSpPr txBox="1"/>
          <p:nvPr>
            <p:ph idx="11" type="ftr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" name="Google Shape;150;p85"/>
          <p:cNvSpPr txBox="1"/>
          <p:nvPr>
            <p:ph idx="12" type="sldNum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ekop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9"/>
          <p:cNvSpPr txBox="1"/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3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69"/>
          <p:cNvSpPr txBox="1"/>
          <p:nvPr>
            <p:ph idx="1" type="body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69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69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69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houd van twee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0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70"/>
          <p:cNvSpPr txBox="1"/>
          <p:nvPr>
            <p:ph idx="1" type="body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1pPr>
            <a:lvl2pPr indent="-3810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800"/>
            </a:lvl2pPr>
            <a:lvl3pPr indent="-3556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3pPr>
            <a:lvl4pPr indent="-342900" lvl="3" marL="18288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350"/>
            </a:lvl4pPr>
            <a:lvl5pPr indent="-342900" lvl="4" marL="22860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350"/>
            </a:lvl5pPr>
            <a:lvl6pPr indent="-342900" lvl="5" marL="27432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6pPr>
            <a:lvl7pPr indent="-342900" lvl="6" marL="32004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7pPr>
            <a:lvl8pPr indent="-342900" lvl="7" marL="3657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8pPr>
            <a:lvl9pPr indent="-342900" lvl="8" marL="41148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9pPr>
          </a:lstStyle>
          <a:p/>
        </p:txBody>
      </p:sp>
      <p:sp>
        <p:nvSpPr>
          <p:cNvPr id="36" name="Google Shape;36;p70"/>
          <p:cNvSpPr txBox="1"/>
          <p:nvPr>
            <p:ph idx="2" type="body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1pPr>
            <a:lvl2pPr indent="-3810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800"/>
            </a:lvl2pPr>
            <a:lvl3pPr indent="-3556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3pPr>
            <a:lvl4pPr indent="-342900" lvl="3" marL="18288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350"/>
            </a:lvl4pPr>
            <a:lvl5pPr indent="-342900" lvl="4" marL="22860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350"/>
            </a:lvl5pPr>
            <a:lvl6pPr indent="-342900" lvl="5" marL="27432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6pPr>
            <a:lvl7pPr indent="-342900" lvl="6" marL="32004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7pPr>
            <a:lvl8pPr indent="-342900" lvl="7" marL="3657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8pPr>
            <a:lvl9pPr indent="-342900" lvl="8" marL="41148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9pPr>
          </a:lstStyle>
          <a:p/>
        </p:txBody>
      </p:sp>
      <p:sp>
        <p:nvSpPr>
          <p:cNvPr id="37" name="Google Shape;37;p70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70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70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gelijking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1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1"/>
          <p:cNvSpPr txBox="1"/>
          <p:nvPr>
            <p:ph idx="1" type="body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1800"/>
            </a:lvl1pPr>
            <a:lvl2pPr indent="-2286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1500"/>
            </a:lvl2pPr>
            <a:lvl3pPr indent="-228600" lvl="2" marL="1371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350"/>
            </a:lvl3pPr>
            <a:lvl4pPr indent="-228600" lvl="3" marL="1828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200"/>
            </a:lvl4pPr>
            <a:lvl5pPr indent="-228600" lvl="4" marL="22860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200"/>
            </a:lvl5pPr>
            <a:lvl6pPr indent="-228600" lvl="5" marL="2743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200"/>
            </a:lvl6pPr>
            <a:lvl7pPr indent="-228600" lvl="6" marL="3200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200"/>
            </a:lvl7pPr>
            <a:lvl8pPr indent="-228600" lvl="7" marL="3657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200"/>
            </a:lvl8pPr>
            <a:lvl9pPr indent="-228600" lvl="8" marL="411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200"/>
            </a:lvl9pPr>
          </a:lstStyle>
          <a:p/>
        </p:txBody>
      </p:sp>
      <p:sp>
        <p:nvSpPr>
          <p:cNvPr id="43" name="Google Shape;43;p71"/>
          <p:cNvSpPr txBox="1"/>
          <p:nvPr>
            <p:ph idx="2" type="body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1pPr>
            <a:lvl2pPr indent="-3556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500"/>
            </a:lvl2pPr>
            <a:lvl3pPr indent="-342900" lvl="2" marL="1371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3pPr>
            <a:lvl4pPr indent="-330200" lvl="3" marL="1828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4pPr>
            <a:lvl5pPr indent="-330200" lvl="4" marL="22860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200"/>
            </a:lvl5pPr>
            <a:lvl6pPr indent="-330200" lvl="5" marL="2743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6pPr>
            <a:lvl7pPr indent="-330200" lvl="6" marL="3200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7pPr>
            <a:lvl8pPr indent="-330200" lvl="7" marL="3657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8pPr>
            <a:lvl9pPr indent="-330200" lvl="8" marL="411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9pPr>
          </a:lstStyle>
          <a:p/>
        </p:txBody>
      </p:sp>
      <p:sp>
        <p:nvSpPr>
          <p:cNvPr id="44" name="Google Shape;44;p71"/>
          <p:cNvSpPr txBox="1"/>
          <p:nvPr>
            <p:ph idx="3" type="body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1800"/>
            </a:lvl1pPr>
            <a:lvl2pPr indent="-2286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1500"/>
            </a:lvl2pPr>
            <a:lvl3pPr indent="-228600" lvl="2" marL="1371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350"/>
            </a:lvl3pPr>
            <a:lvl4pPr indent="-228600" lvl="3" marL="1828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200"/>
            </a:lvl4pPr>
            <a:lvl5pPr indent="-228600" lvl="4" marL="22860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200"/>
            </a:lvl5pPr>
            <a:lvl6pPr indent="-228600" lvl="5" marL="2743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200"/>
            </a:lvl6pPr>
            <a:lvl7pPr indent="-228600" lvl="6" marL="3200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200"/>
            </a:lvl7pPr>
            <a:lvl8pPr indent="-228600" lvl="7" marL="3657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200"/>
            </a:lvl8pPr>
            <a:lvl9pPr indent="-228600" lvl="8" marL="411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200"/>
            </a:lvl9pPr>
          </a:lstStyle>
          <a:p/>
        </p:txBody>
      </p:sp>
      <p:sp>
        <p:nvSpPr>
          <p:cNvPr id="45" name="Google Shape;45;p71"/>
          <p:cNvSpPr txBox="1"/>
          <p:nvPr>
            <p:ph idx="4" type="body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1pPr>
            <a:lvl2pPr indent="-3556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500"/>
            </a:lvl2pPr>
            <a:lvl3pPr indent="-342900" lvl="2" marL="1371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3pPr>
            <a:lvl4pPr indent="-330200" lvl="3" marL="1828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4pPr>
            <a:lvl5pPr indent="-330200" lvl="4" marL="22860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200"/>
            </a:lvl5pPr>
            <a:lvl6pPr indent="-330200" lvl="5" marL="2743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6pPr>
            <a:lvl7pPr indent="-330200" lvl="6" marL="3200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7pPr>
            <a:lvl8pPr indent="-330200" lvl="7" marL="3657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8pPr>
            <a:lvl9pPr indent="-330200" lvl="8" marL="411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9pPr>
          </a:lstStyle>
          <a:p/>
        </p:txBody>
      </p:sp>
      <p:sp>
        <p:nvSpPr>
          <p:cNvPr id="46" name="Google Shape;46;p71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1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1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lleen titel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2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72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2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72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houd met bijschrift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73"/>
          <p:cNvSpPr txBox="1"/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1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73"/>
          <p:cNvSpPr txBox="1"/>
          <p:nvPr>
            <p:ph idx="1" type="body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0"/>
            </a:lvl1pPr>
            <a:lvl2pPr indent="-406400" lvl="1" marL="9144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100"/>
            </a:lvl2pPr>
            <a:lvl3pPr indent="-3810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3pPr>
            <a:lvl4pPr indent="-3556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500"/>
            </a:lvl4pPr>
            <a:lvl5pPr indent="-3556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500"/>
            </a:lvl5pPr>
            <a:lvl6pPr indent="-3556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6pPr>
            <a:lvl7pPr indent="-3556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7pPr>
            <a:lvl8pPr indent="-3556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8pPr>
            <a:lvl9pPr indent="-3556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9pPr>
          </a:lstStyle>
          <a:p/>
        </p:txBody>
      </p:sp>
      <p:sp>
        <p:nvSpPr>
          <p:cNvPr id="57" name="Google Shape;57;p73"/>
          <p:cNvSpPr txBox="1"/>
          <p:nvPr>
            <p:ph idx="2" type="body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1pPr>
            <a:lvl2pPr indent="-228600" lvl="1" marL="914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2pPr>
            <a:lvl3pPr indent="-228600" lvl="2" marL="1371600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3pPr>
            <a:lvl4pPr indent="-228600" lvl="3" marL="18288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4pPr>
            <a:lvl5pPr indent="-228600" lvl="4" marL="22860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5pPr>
            <a:lvl6pPr indent="-228600" lvl="5" marL="27432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6pPr>
            <a:lvl7pPr indent="-228600" lvl="6" marL="32004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7pPr>
            <a:lvl8pPr indent="-228600" lvl="7" marL="3657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8pPr>
            <a:lvl9pPr indent="-228600" lvl="8" marL="41148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9pPr>
          </a:lstStyle>
          <a:p/>
        </p:txBody>
      </p:sp>
      <p:sp>
        <p:nvSpPr>
          <p:cNvPr id="58" name="Google Shape;58;p73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73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73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fbeelding met bijschrift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74"/>
          <p:cNvSpPr txBox="1"/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1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74"/>
          <p:cNvSpPr/>
          <p:nvPr>
            <p:ph idx="2" type="pic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74"/>
          <p:cNvSpPr txBox="1"/>
          <p:nvPr>
            <p:ph idx="1" type="body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1pPr>
            <a:lvl2pPr indent="-228600" lvl="1" marL="914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2pPr>
            <a:lvl3pPr indent="-228600" lvl="2" marL="1371600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3pPr>
            <a:lvl4pPr indent="-228600" lvl="3" marL="18288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4pPr>
            <a:lvl5pPr indent="-228600" lvl="4" marL="22860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5pPr>
            <a:lvl6pPr indent="-228600" lvl="5" marL="27432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6pPr>
            <a:lvl7pPr indent="-228600" lvl="6" marL="32004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7pPr>
            <a:lvl8pPr indent="-228600" lvl="7" marL="3657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8pPr>
            <a:lvl9pPr indent="-228600" lvl="8" marL="41148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9pPr>
          </a:lstStyle>
          <a:p/>
        </p:txBody>
      </p:sp>
      <p:sp>
        <p:nvSpPr>
          <p:cNvPr id="65" name="Google Shape;65;p74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74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74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en verticale teks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75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75"/>
          <p:cNvSpPr txBox="1"/>
          <p:nvPr>
            <p:ph idx="1" type="body"/>
          </p:nvPr>
        </p:nvSpPr>
        <p:spPr>
          <a:xfrm rot="5400000">
            <a:off x="2874764" y="-1217414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75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75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75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2" Type="http://schemas.openxmlformats.org/officeDocument/2006/relationships/theme" Target="../theme/theme2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2.jpg"/><Relationship Id="rId2" Type="http://schemas.openxmlformats.org/officeDocument/2006/relationships/slideLayout" Target="../slideLayouts/slideLayout11.xml"/><Relationship Id="rId3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9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 amt="25000"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4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64"/>
          <p:cNvSpPr txBox="1"/>
          <p:nvPr>
            <p:ph idx="1" type="body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64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64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64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 amt="25000"/>
          </a:blip>
          <a:stretch>
            <a:fillRect/>
          </a:stretch>
        </a:blip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67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2" name="Google Shape;82;p67"/>
          <p:cNvSpPr txBox="1"/>
          <p:nvPr>
            <p:ph idx="1" type="body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" name="Google Shape;83;p67"/>
          <p:cNvSpPr txBox="1"/>
          <p:nvPr>
            <p:ph idx="10" type="dt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p67"/>
          <p:cNvSpPr txBox="1"/>
          <p:nvPr>
            <p:ph idx="11" type="ftr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p67"/>
          <p:cNvSpPr txBox="1"/>
          <p:nvPr>
            <p:ph idx="12" type="sldNum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8.png"/><Relationship Id="rId5" Type="http://schemas.openxmlformats.org/officeDocument/2006/relationships/image" Target="../media/image5.png"/><Relationship Id="rId6" Type="http://schemas.openxmlformats.org/officeDocument/2006/relationships/image" Target="../media/image14.png"/><Relationship Id="rId7" Type="http://schemas.openxmlformats.org/officeDocument/2006/relationships/image" Target="../media/image4.png"/><Relationship Id="rId8" Type="http://schemas.openxmlformats.org/officeDocument/2006/relationships/image" Target="../media/image9.png"/><Relationship Id="rId10" Type="http://schemas.openxmlformats.org/officeDocument/2006/relationships/image" Target="../media/image2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Relationship Id="rId4" Type="http://schemas.openxmlformats.org/officeDocument/2006/relationships/image" Target="../media/image14.png"/><Relationship Id="rId5" Type="http://schemas.openxmlformats.org/officeDocument/2006/relationships/hyperlink" Target="https://nl.wikipedia.org/wiki/Handgranaat" TargetMode="External"/><Relationship Id="rId6" Type="http://schemas.openxmlformats.org/officeDocument/2006/relationships/image" Target="../media/image24.png"/><Relationship Id="rId7" Type="http://schemas.openxmlformats.org/officeDocument/2006/relationships/image" Target="../media/image2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Relationship Id="rId4" Type="http://schemas.openxmlformats.org/officeDocument/2006/relationships/image" Target="../media/image14.png"/><Relationship Id="rId5" Type="http://schemas.openxmlformats.org/officeDocument/2006/relationships/image" Target="../media/image2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Relationship Id="rId4" Type="http://schemas.openxmlformats.org/officeDocument/2006/relationships/image" Target="../media/image14.png"/><Relationship Id="rId5" Type="http://schemas.openxmlformats.org/officeDocument/2006/relationships/image" Target="../media/image2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png"/><Relationship Id="rId4" Type="http://schemas.openxmlformats.org/officeDocument/2006/relationships/image" Target="../media/image14.png"/><Relationship Id="rId5" Type="http://schemas.openxmlformats.org/officeDocument/2006/relationships/hyperlink" Target="about:blank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image" Target="../media/image48.png"/><Relationship Id="rId5" Type="http://schemas.openxmlformats.org/officeDocument/2006/relationships/image" Target="../media/image26.png"/><Relationship Id="rId6" Type="http://schemas.openxmlformats.org/officeDocument/2006/relationships/image" Target="../media/image37.png"/><Relationship Id="rId7" Type="http://schemas.openxmlformats.org/officeDocument/2006/relationships/image" Target="../media/image33.png"/><Relationship Id="rId8" Type="http://schemas.openxmlformats.org/officeDocument/2006/relationships/image" Target="../media/image31.png"/><Relationship Id="rId10" Type="http://schemas.openxmlformats.org/officeDocument/2006/relationships/image" Target="../media/image3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6.png"/><Relationship Id="rId4" Type="http://schemas.openxmlformats.org/officeDocument/2006/relationships/image" Target="../media/image43.png"/><Relationship Id="rId9" Type="http://schemas.openxmlformats.org/officeDocument/2006/relationships/image" Target="../media/image53.png"/><Relationship Id="rId5" Type="http://schemas.openxmlformats.org/officeDocument/2006/relationships/image" Target="../media/image51.png"/><Relationship Id="rId6" Type="http://schemas.openxmlformats.org/officeDocument/2006/relationships/image" Target="../media/image44.png"/><Relationship Id="rId7" Type="http://schemas.openxmlformats.org/officeDocument/2006/relationships/image" Target="../media/image47.png"/><Relationship Id="rId8" Type="http://schemas.openxmlformats.org/officeDocument/2006/relationships/image" Target="../media/image54.png"/><Relationship Id="rId11" Type="http://schemas.openxmlformats.org/officeDocument/2006/relationships/image" Target="../media/image52.png"/><Relationship Id="rId10" Type="http://schemas.openxmlformats.org/officeDocument/2006/relationships/image" Target="../media/image4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6.png"/><Relationship Id="rId4" Type="http://schemas.openxmlformats.org/officeDocument/2006/relationships/image" Target="../media/image52.png"/><Relationship Id="rId9" Type="http://schemas.openxmlformats.org/officeDocument/2006/relationships/image" Target="../media/image26.png"/><Relationship Id="rId5" Type="http://schemas.openxmlformats.org/officeDocument/2006/relationships/image" Target="../media/image40.png"/><Relationship Id="rId6" Type="http://schemas.openxmlformats.org/officeDocument/2006/relationships/image" Target="../media/image50.png"/><Relationship Id="rId7" Type="http://schemas.openxmlformats.org/officeDocument/2006/relationships/image" Target="../media/image14.png"/><Relationship Id="rId8" Type="http://schemas.openxmlformats.org/officeDocument/2006/relationships/image" Target="../media/image38.png"/><Relationship Id="rId11" Type="http://schemas.openxmlformats.org/officeDocument/2006/relationships/image" Target="../media/image46.png"/><Relationship Id="rId10" Type="http://schemas.openxmlformats.org/officeDocument/2006/relationships/image" Target="../media/image5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6.png"/><Relationship Id="rId4" Type="http://schemas.openxmlformats.org/officeDocument/2006/relationships/image" Target="../media/image60.png"/><Relationship Id="rId9" Type="http://schemas.openxmlformats.org/officeDocument/2006/relationships/image" Target="../media/image64.jpg"/><Relationship Id="rId5" Type="http://schemas.openxmlformats.org/officeDocument/2006/relationships/image" Target="../media/image59.png"/><Relationship Id="rId6" Type="http://schemas.openxmlformats.org/officeDocument/2006/relationships/image" Target="../media/image68.png"/><Relationship Id="rId7" Type="http://schemas.openxmlformats.org/officeDocument/2006/relationships/image" Target="../media/image55.png"/><Relationship Id="rId8" Type="http://schemas.openxmlformats.org/officeDocument/2006/relationships/image" Target="../media/image58.jpg"/><Relationship Id="rId11" Type="http://schemas.openxmlformats.org/officeDocument/2006/relationships/image" Target="../media/image71.jpg"/><Relationship Id="rId10" Type="http://schemas.openxmlformats.org/officeDocument/2006/relationships/image" Target="../media/image80.jpg"/><Relationship Id="rId13" Type="http://schemas.openxmlformats.org/officeDocument/2006/relationships/image" Target="../media/image65.jpg"/><Relationship Id="rId12" Type="http://schemas.openxmlformats.org/officeDocument/2006/relationships/image" Target="../media/image62.jpg"/><Relationship Id="rId15" Type="http://schemas.openxmlformats.org/officeDocument/2006/relationships/image" Target="../media/image63.jpg"/><Relationship Id="rId14" Type="http://schemas.openxmlformats.org/officeDocument/2006/relationships/image" Target="../media/image69.jpg"/><Relationship Id="rId17" Type="http://schemas.openxmlformats.org/officeDocument/2006/relationships/image" Target="../media/image73.jpg"/><Relationship Id="rId16" Type="http://schemas.openxmlformats.org/officeDocument/2006/relationships/image" Target="../media/image66.jpg"/><Relationship Id="rId19" Type="http://schemas.openxmlformats.org/officeDocument/2006/relationships/image" Target="../media/image77.jpg"/><Relationship Id="rId18" Type="http://schemas.openxmlformats.org/officeDocument/2006/relationships/image" Target="../media/image78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6.png"/><Relationship Id="rId4" Type="http://schemas.openxmlformats.org/officeDocument/2006/relationships/image" Target="../media/image79.png"/><Relationship Id="rId9" Type="http://schemas.openxmlformats.org/officeDocument/2006/relationships/image" Target="../media/image26.png"/><Relationship Id="rId5" Type="http://schemas.openxmlformats.org/officeDocument/2006/relationships/image" Target="../media/image74.png"/><Relationship Id="rId6" Type="http://schemas.openxmlformats.org/officeDocument/2006/relationships/image" Target="../media/image72.png"/><Relationship Id="rId7" Type="http://schemas.openxmlformats.org/officeDocument/2006/relationships/image" Target="../media/image70.png"/><Relationship Id="rId8" Type="http://schemas.openxmlformats.org/officeDocument/2006/relationships/image" Target="../media/image14.png"/><Relationship Id="rId11" Type="http://schemas.openxmlformats.org/officeDocument/2006/relationships/image" Target="../media/image33.png"/><Relationship Id="rId10" Type="http://schemas.openxmlformats.org/officeDocument/2006/relationships/image" Target="../media/image37.png"/><Relationship Id="rId13" Type="http://schemas.openxmlformats.org/officeDocument/2006/relationships/image" Target="../media/image48.png"/><Relationship Id="rId12" Type="http://schemas.openxmlformats.org/officeDocument/2006/relationships/image" Target="../media/image3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image" Target="../media/image48.png"/><Relationship Id="rId5" Type="http://schemas.openxmlformats.org/officeDocument/2006/relationships/image" Target="../media/image26.png"/><Relationship Id="rId6" Type="http://schemas.openxmlformats.org/officeDocument/2006/relationships/image" Target="../media/image37.png"/><Relationship Id="rId7" Type="http://schemas.openxmlformats.org/officeDocument/2006/relationships/image" Target="../media/image33.png"/><Relationship Id="rId8" Type="http://schemas.openxmlformats.org/officeDocument/2006/relationships/image" Target="../media/image31.png"/><Relationship Id="rId11" Type="http://schemas.openxmlformats.org/officeDocument/2006/relationships/image" Target="../media/image83.png"/><Relationship Id="rId10" Type="http://schemas.openxmlformats.org/officeDocument/2006/relationships/image" Target="../media/image82.png"/><Relationship Id="rId13" Type="http://schemas.openxmlformats.org/officeDocument/2006/relationships/image" Target="../media/image103.png"/><Relationship Id="rId12" Type="http://schemas.openxmlformats.org/officeDocument/2006/relationships/image" Target="../media/image9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image" Target="../media/image48.png"/><Relationship Id="rId5" Type="http://schemas.openxmlformats.org/officeDocument/2006/relationships/image" Target="../media/image26.png"/><Relationship Id="rId6" Type="http://schemas.openxmlformats.org/officeDocument/2006/relationships/image" Target="../media/image37.png"/><Relationship Id="rId7" Type="http://schemas.openxmlformats.org/officeDocument/2006/relationships/image" Target="../media/image33.png"/><Relationship Id="rId8" Type="http://schemas.openxmlformats.org/officeDocument/2006/relationships/image" Target="../media/image31.png"/><Relationship Id="rId11" Type="http://schemas.openxmlformats.org/officeDocument/2006/relationships/image" Target="../media/image85.png"/><Relationship Id="rId10" Type="http://schemas.openxmlformats.org/officeDocument/2006/relationships/image" Target="../media/image3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6.png"/><Relationship Id="rId4" Type="http://schemas.openxmlformats.org/officeDocument/2006/relationships/image" Target="../media/image14.png"/><Relationship Id="rId5" Type="http://schemas.openxmlformats.org/officeDocument/2006/relationships/image" Target="../media/image8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4.png"/><Relationship Id="rId4" Type="http://schemas.openxmlformats.org/officeDocument/2006/relationships/image" Target="../media/image8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4.png"/><Relationship Id="rId4" Type="http://schemas.openxmlformats.org/officeDocument/2006/relationships/image" Target="../media/image8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4.png"/><Relationship Id="rId4" Type="http://schemas.openxmlformats.org/officeDocument/2006/relationships/image" Target="../media/image8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png"/><Relationship Id="rId4" Type="http://schemas.openxmlformats.org/officeDocument/2006/relationships/image" Target="../media/image14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6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4.png"/><Relationship Id="rId4" Type="http://schemas.openxmlformats.org/officeDocument/2006/relationships/image" Target="../media/image9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4.png"/><Relationship Id="rId4" Type="http://schemas.openxmlformats.org/officeDocument/2006/relationships/image" Target="../media/image90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6.png"/><Relationship Id="rId4" Type="http://schemas.openxmlformats.org/officeDocument/2006/relationships/image" Target="../media/image14.png"/><Relationship Id="rId5" Type="http://schemas.openxmlformats.org/officeDocument/2006/relationships/image" Target="../media/image95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4.png"/><Relationship Id="rId4" Type="http://schemas.openxmlformats.org/officeDocument/2006/relationships/image" Target="../media/image97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6.png"/><Relationship Id="rId4" Type="http://schemas.openxmlformats.org/officeDocument/2006/relationships/image" Target="../media/image14.png"/><Relationship Id="rId5" Type="http://schemas.openxmlformats.org/officeDocument/2006/relationships/image" Target="../media/image100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6.png"/><Relationship Id="rId4" Type="http://schemas.openxmlformats.org/officeDocument/2006/relationships/image" Target="../media/image14.png"/><Relationship Id="rId5" Type="http://schemas.openxmlformats.org/officeDocument/2006/relationships/image" Target="../media/image92.jpg"/><Relationship Id="rId6" Type="http://schemas.openxmlformats.org/officeDocument/2006/relationships/image" Target="../media/image98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6.png"/><Relationship Id="rId4" Type="http://schemas.openxmlformats.org/officeDocument/2006/relationships/image" Target="../media/image14.png"/><Relationship Id="rId5" Type="http://schemas.openxmlformats.org/officeDocument/2006/relationships/image" Target="../media/image96.png"/><Relationship Id="rId6" Type="http://schemas.openxmlformats.org/officeDocument/2006/relationships/image" Target="../media/image99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6.png"/><Relationship Id="rId4" Type="http://schemas.openxmlformats.org/officeDocument/2006/relationships/image" Target="../media/image14.png"/><Relationship Id="rId5" Type="http://schemas.openxmlformats.org/officeDocument/2006/relationships/hyperlink" Target="about:blank" TargetMode="Externa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6.png"/><Relationship Id="rId4" Type="http://schemas.openxmlformats.org/officeDocument/2006/relationships/image" Target="../media/image14.png"/><Relationship Id="rId5" Type="http://schemas.openxmlformats.org/officeDocument/2006/relationships/hyperlink" Target="about:blank" TargetMode="Externa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6.png"/><Relationship Id="rId4" Type="http://schemas.openxmlformats.org/officeDocument/2006/relationships/image" Target="../media/image9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Relationship Id="rId4" Type="http://schemas.openxmlformats.org/officeDocument/2006/relationships/image" Target="../media/image14.png"/><Relationship Id="rId5" Type="http://schemas.openxmlformats.org/officeDocument/2006/relationships/image" Target="../media/image18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6.png"/><Relationship Id="rId4" Type="http://schemas.openxmlformats.org/officeDocument/2006/relationships/image" Target="../media/image102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6.png"/><Relationship Id="rId4" Type="http://schemas.openxmlformats.org/officeDocument/2006/relationships/image" Target="../media/image10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Relationship Id="rId4" Type="http://schemas.openxmlformats.org/officeDocument/2006/relationships/image" Target="../media/image14.png"/><Relationship Id="rId5" Type="http://schemas.openxmlformats.org/officeDocument/2006/relationships/image" Target="../media/image19.jpg"/><Relationship Id="rId6" Type="http://schemas.openxmlformats.org/officeDocument/2006/relationships/image" Target="../media/image2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image" Target="../media/image10.png"/><Relationship Id="rId5" Type="http://schemas.openxmlformats.org/officeDocument/2006/relationships/image" Target="../media/image57.jpg"/><Relationship Id="rId6" Type="http://schemas.openxmlformats.org/officeDocument/2006/relationships/image" Target="../media/image17.png"/><Relationship Id="rId7" Type="http://schemas.openxmlformats.org/officeDocument/2006/relationships/image" Target="../media/image20.jpg"/><Relationship Id="rId8" Type="http://schemas.openxmlformats.org/officeDocument/2006/relationships/image" Target="../media/image3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Relationship Id="rId4" Type="http://schemas.openxmlformats.org/officeDocument/2006/relationships/image" Target="../media/image14.png"/><Relationship Id="rId5" Type="http://schemas.openxmlformats.org/officeDocument/2006/relationships/image" Target="../media/image28.png"/><Relationship Id="rId6" Type="http://schemas.openxmlformats.org/officeDocument/2006/relationships/image" Target="../media/image30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Relationship Id="rId4" Type="http://schemas.openxmlformats.org/officeDocument/2006/relationships/image" Target="../media/image14.png"/><Relationship Id="rId5" Type="http://schemas.openxmlformats.org/officeDocument/2006/relationships/image" Target="../media/image3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Relationship Id="rId4" Type="http://schemas.openxmlformats.org/officeDocument/2006/relationships/image" Target="../media/image14.png"/><Relationship Id="rId5" Type="http://schemas.openxmlformats.org/officeDocument/2006/relationships/image" Target="../media/image45.jpg"/><Relationship Id="rId6" Type="http://schemas.openxmlformats.org/officeDocument/2006/relationships/image" Target="../media/image25.jpg"/><Relationship Id="rId7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ext&#10;&#10;Description automatically generated with low confidence" id="156" name="Google Shape;156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06513" y="4516442"/>
            <a:ext cx="554090" cy="30283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atholiek onderwijs bisdom Antwerpen" id="157" name="Google Shape;157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80008" y="4437177"/>
            <a:ext cx="469490" cy="4495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&#10;&#10;Description automatically generated" id="158" name="Google Shape;158;p1"/>
          <p:cNvPicPr preferRelativeResize="0"/>
          <p:nvPr/>
        </p:nvPicPr>
        <p:blipFill rotWithShape="1">
          <a:blip r:embed="rId5">
            <a:alphaModFix/>
          </a:blip>
          <a:srcRect b="25574" l="0" r="0" t="25612"/>
          <a:stretch/>
        </p:blipFill>
        <p:spPr>
          <a:xfrm>
            <a:off x="1321621" y="4512590"/>
            <a:ext cx="600524" cy="2931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dark, light, lit, night&#10;&#10;Description automatically generated" id="159" name="Google Shape;159;p1"/>
          <p:cNvPicPr preferRelativeResize="0"/>
          <p:nvPr/>
        </p:nvPicPr>
        <p:blipFill rotWithShape="1">
          <a:blip r:embed="rId6">
            <a:alphaModFix/>
          </a:blip>
          <a:srcRect b="0" l="0" r="40167" t="63795"/>
          <a:stretch/>
        </p:blipFill>
        <p:spPr>
          <a:xfrm rot="1453069">
            <a:off x="7719110" y="-1123702"/>
            <a:ext cx="2849780" cy="27590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dark, light, lit, night&#10;&#10;Description automatically generated" id="160" name="Google Shape;160;p1"/>
          <p:cNvPicPr preferRelativeResize="0"/>
          <p:nvPr/>
        </p:nvPicPr>
        <p:blipFill rotWithShape="1">
          <a:blip r:embed="rId6">
            <a:alphaModFix/>
          </a:blip>
          <a:srcRect b="0" l="0" r="40167" t="63795"/>
          <a:stretch/>
        </p:blipFill>
        <p:spPr>
          <a:xfrm rot="3975047">
            <a:off x="8040022" y="2579424"/>
            <a:ext cx="1221672" cy="11827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dark, light, lit, night&#10;&#10;Description automatically generated" id="161" name="Google Shape;161;p1"/>
          <p:cNvPicPr preferRelativeResize="0"/>
          <p:nvPr/>
        </p:nvPicPr>
        <p:blipFill rotWithShape="1">
          <a:blip r:embed="rId6">
            <a:alphaModFix/>
          </a:blip>
          <a:srcRect b="0" l="0" r="40167" t="63795"/>
          <a:stretch/>
        </p:blipFill>
        <p:spPr>
          <a:xfrm rot="8649175">
            <a:off x="-512966" y="3405843"/>
            <a:ext cx="1221672" cy="1182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47151" y="4409733"/>
            <a:ext cx="478532" cy="449235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"/>
          <p:cNvSpPr/>
          <p:nvPr/>
        </p:nvSpPr>
        <p:spPr>
          <a:xfrm>
            <a:off x="2409158" y="723651"/>
            <a:ext cx="5894288" cy="3231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b="1" i="0" lang="en-US" sz="3800" u="none" cap="none" strike="noStrike">
                <a:solidFill>
                  <a:srgbClr val="17365D"/>
                </a:solidFill>
                <a:latin typeface="Verdana"/>
                <a:ea typeface="Verdana"/>
                <a:cs typeface="Verdana"/>
                <a:sym typeface="Verdana"/>
              </a:rPr>
              <a:t>Vier Veilig</a:t>
            </a:r>
            <a:endParaRPr b="1" i="0" sz="3800" u="none" cap="none" strike="noStrike">
              <a:solidFill>
                <a:srgbClr val="17365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b="1" i="0" lang="en-US" sz="3800" u="none" cap="none" strike="noStrike">
                <a:solidFill>
                  <a:srgbClr val="17365D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rgbClr val="17365D"/>
                </a:solidFill>
                <a:latin typeface="Verdana"/>
                <a:ea typeface="Verdana"/>
                <a:cs typeface="Verdana"/>
                <a:sym typeface="Verdana"/>
              </a:rPr>
              <a:t>Infosessie voor jongerenwerkers,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rgbClr val="17365D"/>
                </a:solidFill>
                <a:latin typeface="Verdana"/>
                <a:ea typeface="Verdana"/>
                <a:cs typeface="Verdana"/>
                <a:sym typeface="Verdana"/>
              </a:rPr>
              <a:t>preventie- of beleidsmedewerkers</a:t>
            </a:r>
            <a:endParaRPr b="0" i="0" sz="32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64" name="Google Shape;164;p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29313" y="780448"/>
            <a:ext cx="1879845" cy="26228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d logo with red text&#10;&#10;Description automatically generated" id="165" name="Google Shape;165;p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899999" y="4402840"/>
            <a:ext cx="544373" cy="5184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olitie Antwerpen gebruikt USM voor Facility Management - USM-portal" id="166" name="Google Shape;166;p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705225" y="4367213"/>
            <a:ext cx="962025" cy="59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&#10;&#10;Description automatically generated" id="280" name="Google Shape;280;p12"/>
          <p:cNvPicPr preferRelativeResize="0"/>
          <p:nvPr/>
        </p:nvPicPr>
        <p:blipFill rotWithShape="1">
          <a:blip r:embed="rId3">
            <a:alphaModFix amt="70000"/>
          </a:blip>
          <a:srcRect b="-1294" l="7054" r="-469" t="81133"/>
          <a:stretch/>
        </p:blipFill>
        <p:spPr>
          <a:xfrm>
            <a:off x="437584" y="125552"/>
            <a:ext cx="4811933" cy="731145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12"/>
          <p:cNvSpPr txBox="1"/>
          <p:nvPr>
            <p:ph type="title"/>
          </p:nvPr>
        </p:nvSpPr>
        <p:spPr>
          <a:xfrm>
            <a:off x="346685" y="30330"/>
            <a:ext cx="6151107" cy="827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50" spcFirstLastPara="1" rIns="68550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89"/>
              <a:buNone/>
            </a:pPr>
            <a:r>
              <a:rPr lang="en-US">
                <a:solidFill>
                  <a:srgbClr val="17365D"/>
                </a:solidFill>
                <a:latin typeface="Verdana"/>
                <a:ea typeface="Verdana"/>
                <a:cs typeface="Verdana"/>
                <a:sym typeface="Verdana"/>
              </a:rPr>
              <a:t>   </a:t>
            </a:r>
            <a:r>
              <a:rPr lang="en-US" sz="3200">
                <a:solidFill>
                  <a:srgbClr val="17365D"/>
                </a:solidFill>
                <a:latin typeface="Verdana"/>
                <a:ea typeface="Verdana"/>
                <a:cs typeface="Verdana"/>
                <a:sym typeface="Verdana"/>
              </a:rPr>
              <a:t>Een doordenker...</a:t>
            </a:r>
            <a:endParaRPr sz="3200">
              <a:solidFill>
                <a:srgbClr val="17365D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A picture containing dark, light, lit, night&#10;&#10;Description automatically generated" id="282" name="Google Shape;282;p12"/>
          <p:cNvPicPr preferRelativeResize="0"/>
          <p:nvPr/>
        </p:nvPicPr>
        <p:blipFill rotWithShape="1">
          <a:blip r:embed="rId4">
            <a:alphaModFix/>
          </a:blip>
          <a:srcRect b="0" l="0" r="40167" t="63795"/>
          <a:stretch/>
        </p:blipFill>
        <p:spPr>
          <a:xfrm rot="1531788">
            <a:off x="8295096" y="3256453"/>
            <a:ext cx="1472825" cy="2452774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12"/>
          <p:cNvSpPr txBox="1"/>
          <p:nvPr/>
        </p:nvSpPr>
        <p:spPr>
          <a:xfrm>
            <a:off x="2055945" y="967110"/>
            <a:ext cx="6569872" cy="38041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992A"/>
              </a:buClr>
              <a:buSzPts val="184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De </a:t>
            </a:r>
            <a:r>
              <a:rPr b="1" i="0" lang="en-US" sz="16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FRAG GREN M72</a:t>
            </a:r>
            <a:r>
              <a:rPr b="0" i="0" lang="en-US" sz="16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 is een </a:t>
            </a:r>
            <a:r>
              <a:rPr b="0" i="0" lang="en-US" sz="1600" u="sng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handgranaat</a:t>
            </a:r>
            <a:r>
              <a:rPr b="0" i="0" lang="en-US" sz="16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 met gecontroleerde fragmentatie (verscherving) die zowel offensief als defensief gebruikt kan worden. </a:t>
            </a:r>
            <a:endParaRPr b="0" i="0" sz="16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920"/>
              </a:spcBef>
              <a:spcAft>
                <a:spcPts val="0"/>
              </a:spcAft>
              <a:buClr>
                <a:srgbClr val="83992A"/>
              </a:buClr>
              <a:buSzPts val="184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De granaat weegt in zijn totaliteit 230 gram. Het gewicht van de explosieve lading bedraagt </a:t>
            </a:r>
            <a:r>
              <a:rPr b="0" i="0" lang="en-US" sz="1600" u="sng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60 gram NEC</a:t>
            </a:r>
            <a:r>
              <a:rPr b="0" i="0" lang="en-US" sz="16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. </a:t>
            </a:r>
            <a:endParaRPr b="0" i="0" sz="16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920"/>
              </a:spcBef>
              <a:spcAft>
                <a:spcPts val="0"/>
              </a:spcAft>
              <a:buClr>
                <a:srgbClr val="83992A"/>
              </a:buClr>
              <a:buSzPts val="184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Het gemiddelde bereik van de granaatscherven bedraagt zo'n 30 à 35 meter met een dodelijk bereik van ruim 20 meter.</a:t>
            </a:r>
            <a:endParaRPr b="0" i="0" sz="16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68911" lvl="0" marL="285750" marR="0" rtl="0" algn="l">
              <a:lnSpc>
                <a:spcPct val="100000"/>
              </a:lnSpc>
              <a:spcBef>
                <a:spcPts val="920"/>
              </a:spcBef>
              <a:spcAft>
                <a:spcPts val="0"/>
              </a:spcAft>
              <a:buClr>
                <a:srgbClr val="83992A"/>
              </a:buClr>
              <a:buSzPts val="184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920"/>
              </a:spcBef>
              <a:spcAft>
                <a:spcPts val="0"/>
              </a:spcAft>
              <a:buClr>
                <a:srgbClr val="83992A"/>
              </a:buClr>
              <a:buSzPts val="184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                     Je neemt toch geen granaat mee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920"/>
              </a:spcBef>
              <a:spcAft>
                <a:spcPts val="0"/>
              </a:spcAft>
              <a:buClr>
                <a:srgbClr val="83992A"/>
              </a:buClr>
              <a:buSzPts val="184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                     naar het speelpleintje of voetbalveld?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920"/>
              </a:spcBef>
              <a:spcAft>
                <a:spcPts val="0"/>
              </a:spcAft>
              <a:buClr>
                <a:srgbClr val="83992A"/>
              </a:buClr>
              <a:buSzPts val="184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                     En vuurwerk?</a:t>
            </a:r>
            <a:r>
              <a:rPr b="0" i="0" lang="en-US" sz="1600" u="none" cap="none" strike="noStrike">
                <a:solidFill>
                  <a:srgbClr val="366092"/>
                </a:solidFill>
                <a:latin typeface="Open Sans"/>
                <a:ea typeface="Open Sans"/>
                <a:cs typeface="Open Sans"/>
                <a:sym typeface="Open Sans"/>
              </a:rPr>
              <a:t>                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4" name="Google Shape;284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15939" y="969572"/>
            <a:ext cx="1181434" cy="14892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large explosion in a field&#10;&#10;Description automatically generated" id="285" name="Google Shape;285;p1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19125" y="3423429"/>
            <a:ext cx="2363278" cy="1585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&#10;&#10;Description automatically generated" id="291" name="Google Shape;291;p15"/>
          <p:cNvPicPr preferRelativeResize="0"/>
          <p:nvPr/>
        </p:nvPicPr>
        <p:blipFill rotWithShape="1">
          <a:blip r:embed="rId3">
            <a:alphaModFix amt="70000"/>
          </a:blip>
          <a:srcRect b="-1294" l="7054" r="-469" t="81133"/>
          <a:stretch/>
        </p:blipFill>
        <p:spPr>
          <a:xfrm>
            <a:off x="437584" y="125551"/>
            <a:ext cx="6578306" cy="738664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15"/>
          <p:cNvSpPr txBox="1"/>
          <p:nvPr>
            <p:ph type="title"/>
          </p:nvPr>
        </p:nvSpPr>
        <p:spPr>
          <a:xfrm>
            <a:off x="717064" y="128295"/>
            <a:ext cx="8294232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50" spcFirstLastPara="1" rIns="68550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89"/>
              <a:buNone/>
            </a:pPr>
            <a:r>
              <a:rPr lang="en-US">
                <a:solidFill>
                  <a:srgbClr val="17365D"/>
                </a:solidFill>
                <a:latin typeface="Verdana"/>
                <a:ea typeface="Verdana"/>
                <a:cs typeface="Verdana"/>
                <a:sym typeface="Verdana"/>
              </a:rPr>
              <a:t>2. Wat zegt de wet?</a:t>
            </a:r>
            <a:endParaRPr>
              <a:solidFill>
                <a:srgbClr val="17365D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A picture containing dark, light, lit, night&#10;&#10;Description automatically generated" id="293" name="Google Shape;293;p15"/>
          <p:cNvPicPr preferRelativeResize="0"/>
          <p:nvPr/>
        </p:nvPicPr>
        <p:blipFill rotWithShape="1">
          <a:blip r:embed="rId4">
            <a:alphaModFix/>
          </a:blip>
          <a:srcRect b="0" l="0" r="40167" t="63795"/>
          <a:stretch/>
        </p:blipFill>
        <p:spPr>
          <a:xfrm rot="1531788">
            <a:off x="7330593" y="3268084"/>
            <a:ext cx="3830757" cy="3708852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15"/>
          <p:cNvSpPr txBox="1"/>
          <p:nvPr/>
        </p:nvSpPr>
        <p:spPr>
          <a:xfrm>
            <a:off x="435890" y="1162371"/>
            <a:ext cx="8407828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-"/>
            </a:pPr>
            <a:r>
              <a:rPr b="0" i="0" lang="en-US" sz="2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FOD Economie: handelaars - verkoop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-"/>
            </a:pPr>
            <a:r>
              <a:rPr b="0" i="0" lang="en-US" sz="2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Federale wetgeving: bezit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-"/>
            </a:pPr>
            <a:r>
              <a:rPr b="0" i="0" lang="en-US" sz="2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Lokale wetgeving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gavel on top of a stack of books&#10;&#10;Description automatically generated" id="295" name="Google Shape;295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89235" y="2488901"/>
            <a:ext cx="2678501" cy="22791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&#10;&#10;Description automatically generated" id="301" name="Google Shape;301;p18"/>
          <p:cNvPicPr preferRelativeResize="0"/>
          <p:nvPr/>
        </p:nvPicPr>
        <p:blipFill rotWithShape="1">
          <a:blip r:embed="rId3">
            <a:alphaModFix amt="70000"/>
          </a:blip>
          <a:srcRect b="-1294" l="7054" r="-469" t="81133"/>
          <a:stretch/>
        </p:blipFill>
        <p:spPr>
          <a:xfrm>
            <a:off x="437584" y="125552"/>
            <a:ext cx="5774331" cy="738664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18"/>
          <p:cNvSpPr txBox="1"/>
          <p:nvPr>
            <p:ph type="title"/>
          </p:nvPr>
        </p:nvSpPr>
        <p:spPr>
          <a:xfrm>
            <a:off x="271488" y="-4208"/>
            <a:ext cx="8294232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50" spcFirstLastPara="1" rIns="68550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89"/>
              <a:buNone/>
            </a:pPr>
            <a:r>
              <a:rPr lang="en-US">
                <a:solidFill>
                  <a:srgbClr val="17365D"/>
                </a:solidFill>
                <a:latin typeface="Verdana"/>
                <a:ea typeface="Verdana"/>
                <a:cs typeface="Verdana"/>
                <a:sym typeface="Verdana"/>
              </a:rPr>
              <a:t>   </a:t>
            </a:r>
            <a:r>
              <a:rPr lang="en-US" sz="3200">
                <a:solidFill>
                  <a:srgbClr val="17365D"/>
                </a:solidFill>
                <a:latin typeface="Verdana"/>
                <a:ea typeface="Verdana"/>
                <a:cs typeface="Verdana"/>
                <a:sym typeface="Verdana"/>
              </a:rPr>
              <a:t>Verkoop van vuurwerk</a:t>
            </a:r>
            <a:endParaRPr sz="3200">
              <a:solidFill>
                <a:srgbClr val="17365D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A picture containing dark, light, lit, night&#10;&#10;Description automatically generated" id="303" name="Google Shape;303;p18"/>
          <p:cNvPicPr preferRelativeResize="0"/>
          <p:nvPr/>
        </p:nvPicPr>
        <p:blipFill rotWithShape="1">
          <a:blip r:embed="rId4">
            <a:alphaModFix/>
          </a:blip>
          <a:srcRect b="0" l="0" r="40167" t="63795"/>
          <a:stretch/>
        </p:blipFill>
        <p:spPr>
          <a:xfrm rot="1531788">
            <a:off x="7993541" y="139713"/>
            <a:ext cx="866708" cy="928845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18"/>
          <p:cNvSpPr txBox="1"/>
          <p:nvPr/>
        </p:nvSpPr>
        <p:spPr>
          <a:xfrm>
            <a:off x="556830" y="1174201"/>
            <a:ext cx="8126400" cy="3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sng" cap="none" strike="noStrike">
                <a:solidFill>
                  <a:schemeClr val="dk2"/>
                </a:solidFill>
                <a:highlight>
                  <a:srgbClr val="FFFF00"/>
                </a:highlight>
                <a:latin typeface="Verdana"/>
                <a:ea typeface="Verdana"/>
                <a:cs typeface="Verdana"/>
                <a:sym typeface="Verdana"/>
              </a:rPr>
              <a:t>FOD Economie</a:t>
            </a:r>
            <a:r>
              <a:rPr b="0" i="0" lang="en-US" sz="2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 laat verkoop van vuurwerk toe onder strenge voorwaarden: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-"/>
            </a:pPr>
            <a:r>
              <a:rPr b="0" i="0" lang="en-US" sz="2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vuurwerk van categorie </a:t>
            </a:r>
            <a:r>
              <a:rPr b="1" i="0" lang="en-US" sz="2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F1, F2</a:t>
            </a:r>
            <a:r>
              <a:rPr b="0" i="0" lang="en-US" sz="2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: uitsluitend bestemd voor klanten </a:t>
            </a:r>
            <a:r>
              <a:rPr b="1" i="0" lang="en-US" sz="2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vanaf 1</a:t>
            </a:r>
            <a:r>
              <a:rPr b="1" lang="en-US" sz="20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6</a:t>
            </a:r>
            <a:r>
              <a:rPr b="1" i="0" lang="en-US" sz="2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 jaar</a:t>
            </a:r>
            <a:endParaRPr b="1" i="1" sz="16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2900" lvl="0" marL="342900" marR="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-"/>
            </a:pPr>
            <a:r>
              <a:rPr b="1" i="0" lang="en-US" sz="2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Max 1 kg NEC</a:t>
            </a:r>
            <a:r>
              <a:rPr b="0" i="0" lang="en-US" sz="2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 (Netto Explosieve Massa) </a:t>
            </a:r>
            <a:endParaRPr b="0" i="0" sz="20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Het vuurwerk wordt in het verkooppunt opgeslagen met voorwaarden.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5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&#10;&#10;Description automatically generated" id="310" name="Google Shape;310;p19"/>
          <p:cNvPicPr preferRelativeResize="0"/>
          <p:nvPr/>
        </p:nvPicPr>
        <p:blipFill rotWithShape="1">
          <a:blip r:embed="rId3">
            <a:alphaModFix amt="70000"/>
          </a:blip>
          <a:srcRect b="-1294" l="7054" r="-469" t="81133"/>
          <a:stretch/>
        </p:blipFill>
        <p:spPr>
          <a:xfrm>
            <a:off x="437584" y="125552"/>
            <a:ext cx="5774331" cy="738664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19"/>
          <p:cNvSpPr txBox="1"/>
          <p:nvPr>
            <p:ph type="title"/>
          </p:nvPr>
        </p:nvSpPr>
        <p:spPr>
          <a:xfrm>
            <a:off x="271488" y="-4208"/>
            <a:ext cx="8294232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50" spcFirstLastPara="1" rIns="68550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89"/>
              <a:buNone/>
            </a:pPr>
            <a:r>
              <a:rPr lang="en-US">
                <a:solidFill>
                  <a:srgbClr val="17365D"/>
                </a:solidFill>
                <a:latin typeface="Verdana"/>
                <a:ea typeface="Verdana"/>
                <a:cs typeface="Verdana"/>
                <a:sym typeface="Verdana"/>
              </a:rPr>
              <a:t>   </a:t>
            </a:r>
            <a:r>
              <a:rPr lang="en-US" sz="3200">
                <a:solidFill>
                  <a:srgbClr val="17365D"/>
                </a:solidFill>
                <a:latin typeface="Verdana"/>
                <a:ea typeface="Verdana"/>
                <a:cs typeface="Verdana"/>
                <a:sym typeface="Verdana"/>
              </a:rPr>
              <a:t>Verkoop van vuurwerk</a:t>
            </a:r>
            <a:endParaRPr sz="3200">
              <a:solidFill>
                <a:srgbClr val="17365D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A picture containing dark, light, lit, night&#10;&#10;Description automatically generated" id="312" name="Google Shape;312;p19"/>
          <p:cNvPicPr preferRelativeResize="0"/>
          <p:nvPr/>
        </p:nvPicPr>
        <p:blipFill rotWithShape="1">
          <a:blip r:embed="rId4">
            <a:alphaModFix/>
          </a:blip>
          <a:srcRect b="0" l="0" r="40167" t="63795"/>
          <a:stretch/>
        </p:blipFill>
        <p:spPr>
          <a:xfrm rot="1531788">
            <a:off x="7993541" y="139713"/>
            <a:ext cx="866708" cy="928845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19"/>
          <p:cNvSpPr txBox="1"/>
          <p:nvPr/>
        </p:nvSpPr>
        <p:spPr>
          <a:xfrm>
            <a:off x="572647" y="1088222"/>
            <a:ext cx="3710293" cy="39011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De categorie van het vuurwerk en de CE-markering moeten duidelijk vermeld staan op de verpakking van het vuurwerk dat u aankoopt.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Bij vuurwerkartikelen die te klein zijn om er die vermeldingen op aan te brengen, moet dat gebeuren op de gemeenschappelijke verpakking waarin ze worden verkocht.</a:t>
            </a:r>
            <a:endParaRPr b="0" i="0" sz="16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37609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37609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erson carrying a large christmas tree&#10;&#10;Description automatically generated" id="314" name="Google Shape;314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240000">
            <a:off x="4221798" y="1043740"/>
            <a:ext cx="4799585" cy="37600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&#10;&#10;Description automatically generated" id="320" name="Google Shape;320;p5"/>
          <p:cNvPicPr preferRelativeResize="0"/>
          <p:nvPr/>
        </p:nvPicPr>
        <p:blipFill rotWithShape="1">
          <a:blip r:embed="rId3">
            <a:alphaModFix amt="70000"/>
          </a:blip>
          <a:srcRect b="-1294" l="7054" r="-469" t="81133"/>
          <a:stretch/>
        </p:blipFill>
        <p:spPr>
          <a:xfrm>
            <a:off x="477426" y="201033"/>
            <a:ext cx="5678746" cy="767723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5"/>
          <p:cNvSpPr txBox="1"/>
          <p:nvPr>
            <p:ph type="title"/>
          </p:nvPr>
        </p:nvSpPr>
        <p:spPr>
          <a:xfrm>
            <a:off x="294151" y="112029"/>
            <a:ext cx="8294232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50" spcFirstLastPara="1" rIns="68550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89"/>
              <a:buNone/>
            </a:pPr>
            <a:r>
              <a:rPr lang="en-US">
                <a:solidFill>
                  <a:srgbClr val="17365D"/>
                </a:solidFill>
                <a:latin typeface="Verdana"/>
                <a:ea typeface="Verdana"/>
                <a:cs typeface="Verdana"/>
                <a:sym typeface="Verdana"/>
              </a:rPr>
              <a:t>  </a:t>
            </a:r>
            <a:r>
              <a:rPr lang="en-US" sz="3200">
                <a:solidFill>
                  <a:srgbClr val="17365D"/>
                </a:solidFill>
                <a:latin typeface="Verdana"/>
                <a:ea typeface="Verdana"/>
                <a:cs typeface="Verdana"/>
                <a:sym typeface="Verdana"/>
              </a:rPr>
              <a:t>wetgeving en toepassing</a:t>
            </a:r>
            <a:endParaRPr sz="3200">
              <a:solidFill>
                <a:srgbClr val="17365D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A picture containing dark, light, lit, night&#10;&#10;Description automatically generated" id="322" name="Google Shape;322;p5"/>
          <p:cNvPicPr preferRelativeResize="0"/>
          <p:nvPr/>
        </p:nvPicPr>
        <p:blipFill rotWithShape="1">
          <a:blip r:embed="rId4">
            <a:alphaModFix/>
          </a:blip>
          <a:srcRect b="0" l="0" r="40167" t="63795"/>
          <a:stretch/>
        </p:blipFill>
        <p:spPr>
          <a:xfrm rot="1531788">
            <a:off x="8179326" y="142323"/>
            <a:ext cx="833078" cy="819003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5"/>
          <p:cNvSpPr txBox="1"/>
          <p:nvPr/>
        </p:nvSpPr>
        <p:spPr>
          <a:xfrm>
            <a:off x="585700" y="1232700"/>
            <a:ext cx="8179500" cy="24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u="sng">
                <a:solidFill>
                  <a:schemeClr val="dk2"/>
                </a:solidFill>
                <a:highlight>
                  <a:srgbClr val="FFFF00"/>
                </a:highlight>
                <a:latin typeface="Verdana"/>
                <a:ea typeface="Verdana"/>
                <a:cs typeface="Verdana"/>
                <a:sym typeface="Verdana"/>
              </a:rPr>
              <a:t>In </a:t>
            </a:r>
            <a:r>
              <a:rPr b="1" lang="en-US" sz="2000" u="sng">
                <a:solidFill>
                  <a:schemeClr val="dk2"/>
                </a:solidFill>
                <a:highlight>
                  <a:srgbClr val="FFFF00"/>
                </a:highlight>
                <a:latin typeface="Verdana"/>
                <a:ea typeface="Verdana"/>
                <a:cs typeface="Verdana"/>
                <a:sym typeface="Verdana"/>
              </a:rPr>
              <a:t>België</a:t>
            </a:r>
            <a:r>
              <a:rPr lang="en-US" sz="2000">
                <a:solidFill>
                  <a:schemeClr val="dk2"/>
                </a:solidFill>
                <a:highlight>
                  <a:srgbClr val="FFFF00"/>
                </a:highlight>
                <a:latin typeface="Verdana"/>
                <a:ea typeface="Verdana"/>
                <a:cs typeface="Verdana"/>
                <a:sym typeface="Verdana"/>
              </a:rPr>
              <a:t> mag je het hele jaar door vuurwerk kopen en bezitten vanaf 16 jaar.</a:t>
            </a:r>
            <a:endParaRPr sz="2000">
              <a:solidFill>
                <a:schemeClr val="dk2"/>
              </a:solidFill>
              <a:highlight>
                <a:srgbClr val="FFFF00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dk2"/>
              </a:solidFill>
              <a:highlight>
                <a:schemeClr val="lt1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dk2"/>
                </a:solidFill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Max 1 kg NEC (Netto Explosieve Massa)</a:t>
            </a:r>
            <a:endParaRPr sz="2000">
              <a:solidFill>
                <a:schemeClr val="dk2"/>
              </a:solidFill>
              <a:highlight>
                <a:schemeClr val="lt1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dk2"/>
                </a:solidFill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NEC = +/- 1/6de van het totale gewicht</a:t>
            </a:r>
            <a:endParaRPr sz="2000">
              <a:solidFill>
                <a:schemeClr val="dk2"/>
              </a:solidFill>
              <a:highlight>
                <a:schemeClr val="lt1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dk2"/>
              </a:solidFill>
              <a:highlight>
                <a:schemeClr val="lt1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1700">
                <a:solidFill>
                  <a:schemeClr val="dk2"/>
                </a:solidFill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De verkoop is beperkt tot gespecialiseerde zaken, niet via markten of postorder. </a:t>
            </a:r>
            <a:endParaRPr sz="1700">
              <a:solidFill>
                <a:schemeClr val="dk2"/>
              </a:solidFill>
              <a:highlight>
                <a:schemeClr val="lt1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&#10;&#10;Description automatically generated" id="329" name="Google Shape;329;p24"/>
          <p:cNvPicPr preferRelativeResize="0"/>
          <p:nvPr/>
        </p:nvPicPr>
        <p:blipFill rotWithShape="1">
          <a:blip r:embed="rId3">
            <a:alphaModFix amt="70000"/>
          </a:blip>
          <a:srcRect b="-1294" l="7054" r="-469" t="81133"/>
          <a:stretch/>
        </p:blipFill>
        <p:spPr>
          <a:xfrm>
            <a:off x="586654" y="280800"/>
            <a:ext cx="4942048" cy="738676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24"/>
          <p:cNvSpPr txBox="1"/>
          <p:nvPr>
            <p:ph type="title"/>
          </p:nvPr>
        </p:nvSpPr>
        <p:spPr>
          <a:xfrm>
            <a:off x="497346" y="280800"/>
            <a:ext cx="52449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56"/>
              <a:buNone/>
            </a:pPr>
            <a:r>
              <a:rPr lang="en-US" sz="3200">
                <a:solidFill>
                  <a:srgbClr val="17365D"/>
                </a:solidFill>
                <a:latin typeface="Verdana"/>
                <a:ea typeface="Verdana"/>
                <a:cs typeface="Verdana"/>
                <a:sym typeface="Verdana"/>
              </a:rPr>
              <a:t>   Federale wetgeving</a:t>
            </a:r>
            <a:endParaRPr sz="3200">
              <a:solidFill>
                <a:srgbClr val="17365D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A picture containing dark, light, lit, night&#10;&#10;Description automatically generated" id="331" name="Google Shape;331;p24"/>
          <p:cNvPicPr preferRelativeResize="0"/>
          <p:nvPr/>
        </p:nvPicPr>
        <p:blipFill rotWithShape="1">
          <a:blip r:embed="rId4">
            <a:alphaModFix/>
          </a:blip>
          <a:srcRect b="0" l="0" r="40167" t="63795"/>
          <a:stretch/>
        </p:blipFill>
        <p:spPr>
          <a:xfrm rot="1531785">
            <a:off x="7779665" y="307129"/>
            <a:ext cx="1269425" cy="1637125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24"/>
          <p:cNvSpPr txBox="1"/>
          <p:nvPr/>
        </p:nvSpPr>
        <p:spPr>
          <a:xfrm>
            <a:off x="298500" y="1250025"/>
            <a:ext cx="8128200" cy="35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Verdana"/>
              <a:buChar char="✔"/>
            </a:pPr>
            <a:r>
              <a:rPr lang="en-US" sz="20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F1-vuurwerk (bv. sterretjes, trekrotjes): Minimumleeftijd van 12 jaar. </a:t>
            </a:r>
            <a:endParaRPr sz="20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Verdana"/>
              <a:buChar char="✔"/>
            </a:pPr>
            <a:r>
              <a:rPr lang="en-US" sz="20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F2-vuurwerk (bv. fonteintjes, kleinere vuurpijlen): Minimumleeftijd van 16 jaar. </a:t>
            </a:r>
            <a:endParaRPr sz="20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Verdana"/>
              <a:buChar char="✔"/>
            </a:pPr>
            <a:r>
              <a:rPr lang="en-US" sz="20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T1-vuurwerk (bv. niet-elektrisch aangestoken Bengaals vuur, rookgeneratoren): Minimumleeftijd van 18 jaar.</a:t>
            </a:r>
            <a:endParaRPr sz="20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Verdana"/>
              <a:buChar char="✔"/>
            </a:pPr>
            <a:r>
              <a:rPr lang="en-US" sz="20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Vuurwerk van categorie F3 is verboden voor particulieren.</a:t>
            </a:r>
            <a:endParaRPr sz="20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&#10;&#10;Description automatically generated" id="338" name="Google Shape;338;p27"/>
          <p:cNvPicPr preferRelativeResize="0"/>
          <p:nvPr/>
        </p:nvPicPr>
        <p:blipFill rotWithShape="1">
          <a:blip r:embed="rId3">
            <a:alphaModFix amt="70000"/>
          </a:blip>
          <a:srcRect b="-1294" l="7054" r="-469" t="81133"/>
          <a:stretch/>
        </p:blipFill>
        <p:spPr>
          <a:xfrm>
            <a:off x="437584" y="125552"/>
            <a:ext cx="6355518" cy="796782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27"/>
          <p:cNvSpPr txBox="1"/>
          <p:nvPr>
            <p:ph type="title"/>
          </p:nvPr>
        </p:nvSpPr>
        <p:spPr>
          <a:xfrm>
            <a:off x="339293" y="92656"/>
            <a:ext cx="8294232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50" spcFirstLastPara="1" rIns="68550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89"/>
              <a:buNone/>
            </a:pPr>
            <a:r>
              <a:rPr lang="en-US">
                <a:solidFill>
                  <a:srgbClr val="17365D"/>
                </a:solidFill>
                <a:latin typeface="Verdana"/>
                <a:ea typeface="Verdana"/>
                <a:cs typeface="Verdana"/>
                <a:sym typeface="Verdana"/>
              </a:rPr>
              <a:t>   </a:t>
            </a:r>
            <a:r>
              <a:rPr lang="en-US" sz="3200">
                <a:solidFill>
                  <a:srgbClr val="17365D"/>
                </a:solidFill>
                <a:latin typeface="Verdana"/>
                <a:ea typeface="Verdana"/>
                <a:cs typeface="Verdana"/>
                <a:sym typeface="Verdana"/>
              </a:rPr>
              <a:t>wetgeving en toepassing</a:t>
            </a:r>
            <a:endParaRPr>
              <a:solidFill>
                <a:srgbClr val="17365D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A picture containing dark, light, lit, night&#10;&#10;Description automatically generated" id="340" name="Google Shape;340;p27"/>
          <p:cNvPicPr preferRelativeResize="0"/>
          <p:nvPr/>
        </p:nvPicPr>
        <p:blipFill rotWithShape="1">
          <a:blip r:embed="rId4">
            <a:alphaModFix/>
          </a:blip>
          <a:srcRect b="0" l="0" r="40167" t="63795"/>
          <a:stretch/>
        </p:blipFill>
        <p:spPr>
          <a:xfrm rot="1531788">
            <a:off x="7805002" y="606371"/>
            <a:ext cx="2881486" cy="2933937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27"/>
          <p:cNvSpPr txBox="1"/>
          <p:nvPr/>
        </p:nvSpPr>
        <p:spPr>
          <a:xfrm>
            <a:off x="568594" y="947170"/>
            <a:ext cx="8153400" cy="3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Bevoegdheid politie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Stelt overtreding vast en maakt PV op: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6" marL="0" marR="0" rtl="0" algn="l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                      - Minderjarigen </a:t>
            </a:r>
            <a:r>
              <a:rPr lang="en-US" sz="16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&gt;</a:t>
            </a:r>
            <a:r>
              <a:rPr b="0" i="0" lang="en-US" sz="16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12 jaar: </a:t>
            </a:r>
            <a:r>
              <a:rPr lang="en-US" sz="16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GAS-boete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6" marL="0" marR="0" rtl="0" algn="l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                      - Meerderjarigen: GAS-boete of parket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Staat in voor veilige overdracht en transport van vuurwerk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Kan opgeroepen worden als burger of organisatie overtreding vaststelt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3350" lvl="0" marL="285750" marR="0" rtl="0" algn="l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&#10;&#10;Description automatically generated" id="347" name="Google Shape;347;p14"/>
          <p:cNvPicPr preferRelativeResize="0"/>
          <p:nvPr/>
        </p:nvPicPr>
        <p:blipFill rotWithShape="1">
          <a:blip r:embed="rId3">
            <a:alphaModFix amt="70000"/>
          </a:blip>
          <a:srcRect b="-1294" l="7054" r="-469" t="81133"/>
          <a:stretch/>
        </p:blipFill>
        <p:spPr>
          <a:xfrm>
            <a:off x="418212" y="125552"/>
            <a:ext cx="5837018" cy="738664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14"/>
          <p:cNvSpPr txBox="1"/>
          <p:nvPr>
            <p:ph type="title"/>
          </p:nvPr>
        </p:nvSpPr>
        <p:spPr>
          <a:xfrm>
            <a:off x="422450" y="64511"/>
            <a:ext cx="8294232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50" spcFirstLastPara="1" rIns="68550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89"/>
              <a:buNone/>
            </a:pPr>
            <a:r>
              <a:rPr lang="en-US">
                <a:solidFill>
                  <a:srgbClr val="17365D"/>
                </a:solidFill>
                <a:latin typeface="Verdana"/>
                <a:ea typeface="Verdana"/>
                <a:cs typeface="Verdana"/>
                <a:sym typeface="Verdana"/>
              </a:rPr>
              <a:t>  </a:t>
            </a:r>
            <a:r>
              <a:rPr lang="en-US" sz="3200">
                <a:solidFill>
                  <a:srgbClr val="17365D"/>
                </a:solidFill>
                <a:latin typeface="Verdana"/>
                <a:ea typeface="Verdana"/>
                <a:cs typeface="Verdana"/>
                <a:sym typeface="Verdana"/>
              </a:rPr>
              <a:t>wetgeving en toepassing</a:t>
            </a:r>
            <a:endParaRPr sz="3200">
              <a:solidFill>
                <a:srgbClr val="17365D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A picture containing dark, light, lit, night&#10;&#10;Description automatically generated" id="349" name="Google Shape;349;p14"/>
          <p:cNvPicPr preferRelativeResize="0"/>
          <p:nvPr/>
        </p:nvPicPr>
        <p:blipFill rotWithShape="1">
          <a:blip r:embed="rId4">
            <a:alphaModFix/>
          </a:blip>
          <a:srcRect b="0" l="0" r="40167" t="63795"/>
          <a:stretch/>
        </p:blipFill>
        <p:spPr>
          <a:xfrm rot="1531788">
            <a:off x="7771816" y="70349"/>
            <a:ext cx="1496326" cy="1287243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14"/>
          <p:cNvSpPr txBox="1"/>
          <p:nvPr/>
        </p:nvSpPr>
        <p:spPr>
          <a:xfrm>
            <a:off x="652022" y="1036574"/>
            <a:ext cx="8153400" cy="290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sng" cap="none" strike="noStrike">
                <a:solidFill>
                  <a:schemeClr val="dk2"/>
                </a:solidFill>
                <a:highlight>
                  <a:srgbClr val="FFFF00"/>
                </a:highlight>
                <a:latin typeface="Verdana"/>
                <a:ea typeface="Verdana"/>
                <a:cs typeface="Verdana"/>
                <a:sym typeface="Verdana"/>
              </a:rPr>
              <a:t>Politiecodex</a:t>
            </a:r>
            <a:r>
              <a:rPr b="0" i="0" lang="en-US" sz="2000" u="sng" cap="none" strike="noStrike">
                <a:solidFill>
                  <a:schemeClr val="dk2"/>
                </a:solidFill>
                <a:highlight>
                  <a:srgbClr val="FFFF00"/>
                </a:highlight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b="1" i="0" lang="en-US" sz="2000" u="sng" cap="none" strike="noStrike">
                <a:solidFill>
                  <a:schemeClr val="dk2"/>
                </a:solidFill>
                <a:highlight>
                  <a:srgbClr val="FFFF00"/>
                </a:highlight>
                <a:latin typeface="Verdana"/>
                <a:ea typeface="Verdana"/>
                <a:cs typeface="Verdana"/>
                <a:sym typeface="Verdana"/>
              </a:rPr>
              <a:t>Antwerpen</a:t>
            </a:r>
            <a:r>
              <a:rPr b="0" i="0" lang="en-US" sz="2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* (artikel 94) - Nultolerantie:</a:t>
            </a:r>
            <a:endParaRPr b="0" i="0" sz="20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57175" lvl="0" marL="257175" marR="0" rtl="0" algn="l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In Antwerpen mag je als particulier (</a:t>
            </a:r>
            <a:r>
              <a:rPr lang="en-US" sz="20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van elke leeftijd</a:t>
            </a:r>
            <a:r>
              <a:rPr b="0" i="0" lang="en-US" sz="2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)  </a:t>
            </a:r>
            <a:r>
              <a:rPr b="1" i="0" lang="en-US" sz="2000" u="none" cap="none" strike="noStrike">
                <a:solidFill>
                  <a:schemeClr val="dk2"/>
                </a:solidFill>
                <a:highlight>
                  <a:srgbClr val="FFFF00"/>
                </a:highlight>
                <a:latin typeface="Verdana"/>
                <a:ea typeface="Verdana"/>
                <a:cs typeface="Verdana"/>
                <a:sym typeface="Verdana"/>
              </a:rPr>
              <a:t>nooit</a:t>
            </a:r>
            <a:r>
              <a:rPr b="0" i="0" lang="en-US" sz="2000" u="none" cap="none" strike="noStrike">
                <a:solidFill>
                  <a:schemeClr val="dk2"/>
                </a:solidFill>
                <a:highlight>
                  <a:srgbClr val="FFFF00"/>
                </a:highlight>
                <a:latin typeface="Verdana"/>
                <a:ea typeface="Verdana"/>
                <a:cs typeface="Verdana"/>
                <a:sym typeface="Verdana"/>
              </a:rPr>
              <a:t> zelf vuurwerk afsteken</a:t>
            </a:r>
            <a:r>
              <a:rPr b="0" i="0" lang="en-US" sz="2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; alleen professionelen die een vergunning hebben aangevraagd mogen dat.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7175" lvl="0" marL="257175" marR="0" rtl="0" algn="l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Bijkomend is vuurwerk </a:t>
            </a:r>
            <a:r>
              <a:rPr b="0" i="0" lang="en-US" sz="2000" u="none" cap="none" strike="noStrike">
                <a:solidFill>
                  <a:schemeClr val="dk2"/>
                </a:solidFill>
                <a:highlight>
                  <a:srgbClr val="FFFF00"/>
                </a:highlight>
                <a:latin typeface="Verdana"/>
                <a:ea typeface="Verdana"/>
                <a:cs typeface="Verdana"/>
                <a:sym typeface="Verdana"/>
              </a:rPr>
              <a:t>bezitten of tonen </a:t>
            </a:r>
            <a:r>
              <a:rPr b="0" i="0" lang="en-US" sz="2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niet toegestaan van </a:t>
            </a:r>
            <a:r>
              <a:rPr b="1" i="0" lang="en-US" sz="2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1 oktober tot en met 31 januari.</a:t>
            </a:r>
            <a:endParaRPr b="1" i="0" sz="20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&#10;&#10;Description automatically generated" id="356" name="Google Shape;356;p32"/>
          <p:cNvPicPr preferRelativeResize="0"/>
          <p:nvPr/>
        </p:nvPicPr>
        <p:blipFill rotWithShape="1">
          <a:blip r:embed="rId3">
            <a:alphaModFix amt="70000"/>
          </a:blip>
          <a:srcRect b="-1294" l="7054" r="-469" t="81133"/>
          <a:stretch/>
        </p:blipFill>
        <p:spPr>
          <a:xfrm>
            <a:off x="437584" y="125552"/>
            <a:ext cx="6278026" cy="738664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32"/>
          <p:cNvSpPr txBox="1"/>
          <p:nvPr>
            <p:ph type="title"/>
          </p:nvPr>
        </p:nvSpPr>
        <p:spPr>
          <a:xfrm>
            <a:off x="426471" y="63597"/>
            <a:ext cx="8294232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50" spcFirstLastPara="1" rIns="68550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89"/>
              <a:buNone/>
            </a:pPr>
            <a:r>
              <a:rPr lang="en-US">
                <a:solidFill>
                  <a:srgbClr val="17365D"/>
                </a:solidFill>
                <a:latin typeface="Verdana"/>
                <a:ea typeface="Verdana"/>
                <a:cs typeface="Verdana"/>
                <a:sym typeface="Verdana"/>
              </a:rPr>
              <a:t>   </a:t>
            </a:r>
            <a:r>
              <a:rPr lang="en-US" sz="3200">
                <a:solidFill>
                  <a:srgbClr val="17365D"/>
                </a:solidFill>
                <a:latin typeface="Verdana"/>
                <a:ea typeface="Verdana"/>
                <a:cs typeface="Verdana"/>
                <a:sym typeface="Verdana"/>
              </a:rPr>
              <a:t>Afspraken stadstoezicht</a:t>
            </a:r>
            <a:endParaRPr>
              <a:solidFill>
                <a:srgbClr val="17365D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A picture containing dark, light, lit, night&#10;&#10;Description automatically generated" id="358" name="Google Shape;358;p32"/>
          <p:cNvPicPr preferRelativeResize="0"/>
          <p:nvPr/>
        </p:nvPicPr>
        <p:blipFill rotWithShape="1">
          <a:blip r:embed="rId4">
            <a:alphaModFix/>
          </a:blip>
          <a:srcRect b="0" l="0" r="40167" t="63795"/>
          <a:stretch/>
        </p:blipFill>
        <p:spPr>
          <a:xfrm rot="1531788">
            <a:off x="7559676" y="113925"/>
            <a:ext cx="1331657" cy="1810310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32"/>
          <p:cNvSpPr txBox="1"/>
          <p:nvPr/>
        </p:nvSpPr>
        <p:spPr>
          <a:xfrm>
            <a:off x="551228" y="736350"/>
            <a:ext cx="8400000" cy="446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1F497D"/>
                </a:solidFill>
                <a:latin typeface="Verdana"/>
                <a:ea typeface="Verdana"/>
                <a:cs typeface="Verdana"/>
                <a:sym typeface="Verdana"/>
              </a:rPr>
              <a:t>Stel je een overtreding vast?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1F497D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1F497D"/>
                </a:solidFill>
                <a:latin typeface="Verdana"/>
                <a:ea typeface="Verdana"/>
                <a:cs typeface="Verdana"/>
                <a:sym typeface="Verdana"/>
              </a:rPr>
              <a:t>Vraag onmiddellijk politiebijstand (101).</a:t>
            </a:r>
            <a:endParaRPr b="0" i="0" sz="1600" u="none" cap="none" strike="noStrike">
              <a:solidFill>
                <a:srgbClr val="1F497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1F497D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1F497D"/>
                </a:solidFill>
                <a:latin typeface="Verdana"/>
                <a:ea typeface="Verdana"/>
                <a:cs typeface="Verdana"/>
                <a:sym typeface="Verdana"/>
              </a:rPr>
              <a:t>Wacht op veilige afstand tot de politie aanwezig is. </a:t>
            </a:r>
            <a:endParaRPr b="0" i="0" sz="1600" u="none" cap="none" strike="noStrike">
              <a:solidFill>
                <a:srgbClr val="1F497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1F497D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1F497D"/>
                </a:solidFill>
                <a:latin typeface="Verdana"/>
                <a:ea typeface="Verdana"/>
                <a:cs typeface="Verdana"/>
                <a:sym typeface="Verdana"/>
              </a:rPr>
              <a:t>Zoek uit van wie het vuurwerk is en wie het heeft aangestoken.</a:t>
            </a:r>
            <a:endParaRPr b="0" i="0" sz="1600" u="none" cap="none" strike="noStrike">
              <a:solidFill>
                <a:srgbClr val="1F497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1F497D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1F497D"/>
                </a:solidFill>
                <a:latin typeface="Verdana"/>
                <a:ea typeface="Verdana"/>
                <a:cs typeface="Verdana"/>
                <a:sym typeface="Verdana"/>
              </a:rPr>
              <a:t>Duid de overtreder op het gevaar van vuurwerk en het geldende verbod.</a:t>
            </a:r>
            <a:endParaRPr b="0" i="0" sz="1600" u="none" cap="none" strike="noStrike">
              <a:solidFill>
                <a:srgbClr val="1F497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1F497D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1F497D"/>
                </a:solidFill>
                <a:latin typeface="Verdana"/>
                <a:ea typeface="Verdana"/>
                <a:cs typeface="Verdana"/>
                <a:sym typeface="Verdana"/>
              </a:rPr>
              <a:t>Neem een foto van het identiteitsbewijs van de overtreder of laat politie de identiteit controleren. </a:t>
            </a:r>
            <a:endParaRPr b="0" i="0" sz="1600" u="none" cap="none" strike="noStrike">
              <a:solidFill>
                <a:srgbClr val="1F497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1F497D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1F497D"/>
                </a:solidFill>
                <a:latin typeface="Verdana"/>
                <a:ea typeface="Verdana"/>
                <a:cs typeface="Verdana"/>
                <a:sym typeface="Verdana"/>
              </a:rPr>
              <a:t>Vraag aan de politie om het </a:t>
            </a:r>
            <a:r>
              <a:rPr b="0" i="0" lang="en-US" sz="1600" u="sng" cap="none" strike="noStrike">
                <a:solidFill>
                  <a:srgbClr val="1F497D"/>
                </a:solidFill>
                <a:latin typeface="Verdana"/>
                <a:ea typeface="Verdana"/>
                <a:cs typeface="Verdana"/>
                <a:sym typeface="Verdana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vuurwerk in beslag te nemen.</a:t>
            </a:r>
            <a:endParaRPr b="0" i="0" sz="1600" u="none" cap="none" strike="noStrike">
              <a:solidFill>
                <a:srgbClr val="1F497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1F497D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1F497D"/>
                </a:solidFill>
                <a:latin typeface="Verdana"/>
                <a:ea typeface="Verdana"/>
                <a:cs typeface="Verdana"/>
                <a:sym typeface="Verdana"/>
              </a:rPr>
              <a:t>Vermeld </a:t>
            </a:r>
            <a:r>
              <a:rPr b="0" i="1" lang="en-US" sz="1600" u="none" cap="none" strike="noStrike">
                <a:solidFill>
                  <a:srgbClr val="1F497D"/>
                </a:solidFill>
                <a:latin typeface="Verdana"/>
                <a:ea typeface="Verdana"/>
                <a:cs typeface="Verdana"/>
                <a:sym typeface="Verdana"/>
              </a:rPr>
              <a:t>verzwarende omstandigheden</a:t>
            </a:r>
            <a:r>
              <a:rPr b="0" i="0" lang="en-US" sz="1600" u="none" cap="none" strike="noStrike">
                <a:solidFill>
                  <a:srgbClr val="1F497D"/>
                </a:solidFill>
                <a:latin typeface="Verdana"/>
                <a:ea typeface="Verdana"/>
                <a:cs typeface="Verdana"/>
                <a:sym typeface="Verdana"/>
              </a:rPr>
              <a:t> in je vaststelling.</a:t>
            </a:r>
            <a:endParaRPr b="0" i="0" sz="1600" u="none" cap="none" strike="noStrike">
              <a:solidFill>
                <a:srgbClr val="1F497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1F497D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1F497D"/>
                </a:solidFill>
                <a:latin typeface="Verdana"/>
                <a:ea typeface="Verdana"/>
                <a:cs typeface="Verdana"/>
                <a:sym typeface="Verdana"/>
              </a:rPr>
              <a:t>Werk je vaststelling af. Gebruik het correcte artikel uit de politiecodex.</a:t>
            </a:r>
            <a:endParaRPr b="0" i="0" sz="1600" u="none" cap="none" strike="noStrike">
              <a:solidFill>
                <a:srgbClr val="1F497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1F497D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1F497D"/>
                </a:solidFill>
                <a:latin typeface="Verdana"/>
                <a:ea typeface="Verdana"/>
                <a:cs typeface="Verdana"/>
                <a:sym typeface="Verdana"/>
              </a:rPr>
              <a:t>⚠️Breng jezelf niet in gevaar!</a:t>
            </a:r>
            <a:endParaRPr b="0" i="0" sz="1600" u="none" cap="none" strike="noStrike">
              <a:solidFill>
                <a:srgbClr val="1F497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71450" lvl="0" marL="257175" marR="0" rt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42875" lvl="0" marL="257175" marR="0" rt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17365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&#10;&#10;Description automatically generated" id="365" name="Google Shape;365;p47"/>
          <p:cNvPicPr preferRelativeResize="0"/>
          <p:nvPr/>
        </p:nvPicPr>
        <p:blipFill rotWithShape="1">
          <a:blip r:embed="rId3">
            <a:alphaModFix amt="70000"/>
          </a:blip>
          <a:srcRect b="-1294" l="7054" r="-469" t="81133"/>
          <a:stretch/>
        </p:blipFill>
        <p:spPr>
          <a:xfrm>
            <a:off x="289552" y="227998"/>
            <a:ext cx="8637731" cy="738664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47"/>
          <p:cNvSpPr/>
          <p:nvPr/>
        </p:nvSpPr>
        <p:spPr>
          <a:xfrm>
            <a:off x="-485170" y="1181844"/>
            <a:ext cx="9409554" cy="5108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257175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0" i="0" lang="en-US" sz="3400" u="none" cap="none" strike="noStrike">
                <a:solidFill>
                  <a:srgbClr val="17365D"/>
                </a:solidFill>
                <a:latin typeface="Verdana"/>
                <a:ea typeface="Verdana"/>
                <a:cs typeface="Verdana"/>
                <a:sym typeface="Verdana"/>
              </a:rPr>
              <a:t>     </a:t>
            </a:r>
            <a:r>
              <a:rPr b="0" i="0" lang="en-US" sz="34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Waarom is vuurwerk verboden?</a:t>
            </a:r>
            <a:endParaRPr b="0" i="0" sz="34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67" name="Google Shape;367;p47"/>
          <p:cNvSpPr txBox="1"/>
          <p:nvPr/>
        </p:nvSpPr>
        <p:spPr>
          <a:xfrm>
            <a:off x="601248" y="2383657"/>
            <a:ext cx="7690983" cy="1196327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0" i="0" lang="en-US" sz="24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Omdat het </a:t>
            </a:r>
            <a:r>
              <a:rPr b="0" i="0" lang="en-US" sz="2400" u="sng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gevaarlijk</a:t>
            </a:r>
            <a:r>
              <a:rPr b="0" i="0" lang="en-US" sz="24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 is:</a:t>
            </a:r>
            <a:endParaRPr b="0" i="0" sz="24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0" i="0" lang="en-US" sz="24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- voor jezelf</a:t>
            </a:r>
            <a:endParaRPr b="0" i="0" sz="24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0" i="0" lang="en-US" sz="24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- voor anderen</a:t>
            </a:r>
            <a:endParaRPr b="0" i="0" sz="24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0" i="0" lang="en-US" sz="24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- voor de omgeving</a:t>
            </a:r>
            <a:endParaRPr b="0" i="0" sz="24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68" name="Google Shape;368;p47"/>
          <p:cNvSpPr txBox="1"/>
          <p:nvPr/>
        </p:nvSpPr>
        <p:spPr>
          <a:xfrm>
            <a:off x="54628" y="4277278"/>
            <a:ext cx="8784015" cy="8001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Net zoals roken op café, te snel rijden, gsm-gebruik als je een voertuig bestuurt, …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A picture containing dark, light, lit, night&#10;&#10;Description automatically generated" id="369" name="Google Shape;369;p47"/>
          <p:cNvPicPr preferRelativeResize="0"/>
          <p:nvPr/>
        </p:nvPicPr>
        <p:blipFill rotWithShape="1">
          <a:blip r:embed="rId4">
            <a:alphaModFix/>
          </a:blip>
          <a:srcRect b="0" l="0" r="40167" t="63795"/>
          <a:stretch/>
        </p:blipFill>
        <p:spPr>
          <a:xfrm rot="1531788">
            <a:off x="7913902" y="1389011"/>
            <a:ext cx="1237210" cy="1230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4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 rot="10800000">
            <a:off x="692053" y="1403958"/>
            <a:ext cx="3718581" cy="267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4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 rot="10800000">
            <a:off x="1731642" y="2014062"/>
            <a:ext cx="1071137" cy="179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4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flipH="1" rot="10800000">
            <a:off x="6467649" y="2020522"/>
            <a:ext cx="1338123" cy="151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4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flipH="1" rot="10800000">
            <a:off x="604731" y="3806290"/>
            <a:ext cx="2194166" cy="118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4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flipH="1" rot="10800000">
            <a:off x="6449512" y="3743662"/>
            <a:ext cx="1368153" cy="124158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47"/>
          <p:cNvSpPr txBox="1"/>
          <p:nvPr/>
        </p:nvSpPr>
        <p:spPr>
          <a:xfrm>
            <a:off x="429710" y="230524"/>
            <a:ext cx="8277344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US" sz="4400" u="none" cap="none" strike="noStrike">
                <a:solidFill>
                  <a:srgbClr val="17365D"/>
                </a:solidFill>
                <a:latin typeface="Verdana"/>
                <a:ea typeface="Verdana"/>
                <a:cs typeface="Verdana"/>
                <a:sym typeface="Verdana"/>
              </a:rPr>
              <a:t>3. De gevaren van vuurwerk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black sign with white text&#10;&#10;Description automatically generated" id="376" name="Google Shape;376;p4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 rot="300000">
            <a:off x="5449867" y="1897811"/>
            <a:ext cx="1533085" cy="21673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"/>
          <p:cNvSpPr txBox="1"/>
          <p:nvPr>
            <p:ph type="title"/>
          </p:nvPr>
        </p:nvSpPr>
        <p:spPr>
          <a:xfrm>
            <a:off x="526774" y="301862"/>
            <a:ext cx="4909791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4000" u="sng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Programma</a:t>
            </a:r>
            <a:endParaRPr sz="4000" u="sng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3" name="Google Shape;173;p3"/>
          <p:cNvSpPr txBox="1"/>
          <p:nvPr/>
        </p:nvSpPr>
        <p:spPr>
          <a:xfrm>
            <a:off x="168826" y="1152077"/>
            <a:ext cx="6193874" cy="13233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1.  Wat is vuurwerk?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4" name="Google Shape;174;p3"/>
          <p:cNvSpPr txBox="1"/>
          <p:nvPr/>
        </p:nvSpPr>
        <p:spPr>
          <a:xfrm>
            <a:off x="-89591" y="2136374"/>
            <a:ext cx="4990048" cy="3385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257175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17365D"/>
                </a:solidFill>
                <a:latin typeface="Verdana"/>
                <a:ea typeface="Verdana"/>
                <a:cs typeface="Verdana"/>
                <a:sym typeface="Verdana"/>
              </a:rPr>
              <a:t> 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3"/>
          <p:cNvSpPr txBox="1"/>
          <p:nvPr/>
        </p:nvSpPr>
        <p:spPr>
          <a:xfrm>
            <a:off x="-76723" y="1624540"/>
            <a:ext cx="6193874" cy="5847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257175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257175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2.  Wat zegt de wet? </a:t>
            </a:r>
            <a:endParaRPr b="0" i="0" sz="20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6" name="Google Shape;176;p3"/>
          <p:cNvSpPr txBox="1"/>
          <p:nvPr/>
        </p:nvSpPr>
        <p:spPr>
          <a:xfrm>
            <a:off x="-79469" y="2539172"/>
            <a:ext cx="5958087" cy="8309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257175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3.  De gevaren van vuurwerk</a:t>
            </a:r>
            <a:endParaRPr b="0" i="0" sz="20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30200" lvl="0" marL="714375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17365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257175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17365D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b="0" i="0" sz="2000" u="none" cap="none" strike="noStrike">
              <a:solidFill>
                <a:srgbClr val="17365D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7" name="Google Shape;177;p3"/>
          <p:cNvSpPr txBox="1"/>
          <p:nvPr/>
        </p:nvSpPr>
        <p:spPr>
          <a:xfrm>
            <a:off x="-79469" y="3926624"/>
            <a:ext cx="6022786" cy="3385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257175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5.  In gesprek met jongeren</a:t>
            </a:r>
            <a:endParaRPr b="0" i="0" sz="20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Shape, icon&#10;&#10;Description automatically generated" id="178" name="Google Shape;178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863147">
            <a:off x="6129207" y="1220210"/>
            <a:ext cx="2513791" cy="2509357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3"/>
          <p:cNvSpPr txBox="1"/>
          <p:nvPr>
            <p:ph idx="1" type="body"/>
          </p:nvPr>
        </p:nvSpPr>
        <p:spPr>
          <a:xfrm rot="823069">
            <a:off x="6326950" y="1429605"/>
            <a:ext cx="2125068" cy="9730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85725" rtl="0" algn="ctr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800"/>
              <a:buNone/>
            </a:pPr>
            <a:r>
              <a:rPr b="1" lang="en-US" sz="1400">
                <a:solidFill>
                  <a:srgbClr val="17365D"/>
                </a:solidFill>
                <a:latin typeface="Verdana"/>
                <a:ea typeface="Verdana"/>
                <a:cs typeface="Verdana"/>
                <a:sym typeface="Verdana"/>
              </a:rPr>
              <a:t>#4veilig</a:t>
            </a:r>
            <a:endParaRPr/>
          </a:p>
          <a:p>
            <a:pPr indent="0" lvl="0" marL="85725" rtl="0" algn="ctr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800"/>
              <a:buNone/>
            </a:pPr>
            <a:r>
              <a:rPr b="1" lang="en-US" sz="1400">
                <a:solidFill>
                  <a:srgbClr val="17365D"/>
                </a:solidFill>
                <a:latin typeface="Verdana"/>
                <a:ea typeface="Verdana"/>
                <a:cs typeface="Verdana"/>
                <a:sym typeface="Verdana"/>
              </a:rPr>
              <a:t>Verstand op 0 = blaren op je handen</a:t>
            </a:r>
            <a:endParaRPr/>
          </a:p>
          <a:p>
            <a:pPr indent="0" lvl="0" marL="85725" rtl="0" algn="ctr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800"/>
              <a:buNone/>
            </a:pPr>
            <a:r>
              <a:rPr b="1" lang="en-US" sz="1400">
                <a:solidFill>
                  <a:srgbClr val="17365D"/>
                </a:solidFill>
                <a:latin typeface="Verdana"/>
                <a:ea typeface="Verdana"/>
                <a:cs typeface="Verdana"/>
                <a:sym typeface="Verdana"/>
              </a:rPr>
              <a:t>Gevoel op 10 = dans de blaren op je voeten</a:t>
            </a:r>
            <a:endParaRPr/>
          </a:p>
          <a:p>
            <a:pPr indent="0" lvl="0" marL="85725" rtl="0" algn="ctr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800"/>
              <a:buNone/>
            </a:pPr>
            <a:r>
              <a:rPr b="1" lang="en-US" sz="1400">
                <a:solidFill>
                  <a:srgbClr val="17365D"/>
                </a:solidFill>
                <a:latin typeface="Verdana"/>
                <a:ea typeface="Verdana"/>
                <a:cs typeface="Verdana"/>
                <a:sym typeface="Verdana"/>
              </a:rPr>
              <a:t>☺</a:t>
            </a:r>
            <a:endParaRPr b="1" sz="1400">
              <a:solidFill>
                <a:srgbClr val="17365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85725" rtl="0" algn="ctr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 sz="1400">
              <a:solidFill>
                <a:srgbClr val="17365D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A picture containing dark, light, lit, night&#10;&#10;Description automatically generated" id="180" name="Google Shape;180;p3"/>
          <p:cNvPicPr preferRelativeResize="0"/>
          <p:nvPr/>
        </p:nvPicPr>
        <p:blipFill rotWithShape="1">
          <a:blip r:embed="rId4">
            <a:alphaModFix/>
          </a:blip>
          <a:srcRect b="0" l="0" r="40167" t="63795"/>
          <a:stretch/>
        </p:blipFill>
        <p:spPr>
          <a:xfrm rot="8649175">
            <a:off x="7720766" y="245699"/>
            <a:ext cx="1221672" cy="11827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dark, light, lit, night&#10;&#10;Description automatically generated" id="181" name="Google Shape;181;p3"/>
          <p:cNvPicPr preferRelativeResize="0"/>
          <p:nvPr/>
        </p:nvPicPr>
        <p:blipFill rotWithShape="1">
          <a:blip r:embed="rId4">
            <a:alphaModFix/>
          </a:blip>
          <a:srcRect b="0" l="0" r="40167" t="63795"/>
          <a:stretch/>
        </p:blipFill>
        <p:spPr>
          <a:xfrm rot="1531788">
            <a:off x="7330593" y="3268084"/>
            <a:ext cx="3830757" cy="3708852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3"/>
          <p:cNvSpPr txBox="1"/>
          <p:nvPr/>
        </p:nvSpPr>
        <p:spPr>
          <a:xfrm>
            <a:off x="526774" y="1951938"/>
            <a:ext cx="593253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17365D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b="0" i="0" sz="14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3" name="Google Shape;183;p3"/>
          <p:cNvSpPr txBox="1"/>
          <p:nvPr/>
        </p:nvSpPr>
        <p:spPr>
          <a:xfrm>
            <a:off x="526774" y="2765643"/>
            <a:ext cx="593253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17365D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b="0" i="0" sz="14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4" name="Google Shape;184;p3"/>
          <p:cNvSpPr txBox="1"/>
          <p:nvPr/>
        </p:nvSpPr>
        <p:spPr>
          <a:xfrm>
            <a:off x="-76723" y="3212394"/>
            <a:ext cx="5526156" cy="3385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257175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4.  Bemiddeling en preventie</a:t>
            </a:r>
            <a:endParaRPr b="0" i="0" sz="20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&#10;&#10;Description automatically generated" id="382" name="Google Shape;382;p41"/>
          <p:cNvPicPr preferRelativeResize="0"/>
          <p:nvPr/>
        </p:nvPicPr>
        <p:blipFill rotWithShape="1">
          <a:blip r:embed="rId3">
            <a:alphaModFix amt="70000"/>
          </a:blip>
          <a:srcRect b="-1294" l="7054" r="-469" t="81133"/>
          <a:stretch/>
        </p:blipFill>
        <p:spPr>
          <a:xfrm>
            <a:off x="424883" y="86793"/>
            <a:ext cx="8474019" cy="738664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41"/>
          <p:cNvSpPr/>
          <p:nvPr/>
        </p:nvSpPr>
        <p:spPr>
          <a:xfrm>
            <a:off x="156624" y="232250"/>
            <a:ext cx="8830752" cy="6339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257175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US" sz="4400" u="none" cap="none" strike="noStrike">
                <a:solidFill>
                  <a:srgbClr val="17365D"/>
                </a:solidFill>
                <a:latin typeface="Verdana"/>
                <a:ea typeface="Verdana"/>
                <a:cs typeface="Verdana"/>
                <a:sym typeface="Verdana"/>
              </a:rPr>
              <a:t>  </a:t>
            </a:r>
            <a:r>
              <a:rPr b="0" i="0" lang="en-US" sz="3200" u="none" cap="none" strike="noStrike">
                <a:solidFill>
                  <a:srgbClr val="17365D"/>
                </a:solidFill>
                <a:latin typeface="Verdana"/>
                <a:ea typeface="Verdana"/>
                <a:cs typeface="Verdana"/>
                <a:sym typeface="Verdana"/>
              </a:rPr>
              <a:t>De gevaren van vuurwerk</a:t>
            </a:r>
            <a:endParaRPr b="0" i="0" sz="3200" u="none" cap="none" strike="noStrike">
              <a:solidFill>
                <a:srgbClr val="17365D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84" name="Google Shape;384;p41"/>
          <p:cNvSpPr/>
          <p:nvPr/>
        </p:nvSpPr>
        <p:spPr>
          <a:xfrm>
            <a:off x="1189973" y="828805"/>
            <a:ext cx="3550010" cy="1999180"/>
          </a:xfrm>
          <a:prstGeom prst="rect">
            <a:avLst/>
          </a:prstGeom>
          <a:noFill/>
          <a:ln cap="flat" cmpd="sng" w="57150">
            <a:solidFill>
              <a:srgbClr val="17365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41"/>
          <p:cNvSpPr/>
          <p:nvPr/>
        </p:nvSpPr>
        <p:spPr>
          <a:xfrm>
            <a:off x="4985601" y="816279"/>
            <a:ext cx="3426126" cy="2011705"/>
          </a:xfrm>
          <a:prstGeom prst="rect">
            <a:avLst/>
          </a:prstGeom>
          <a:noFill/>
          <a:ln cap="flat" cmpd="sng" w="57150">
            <a:solidFill>
              <a:srgbClr val="17365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41"/>
          <p:cNvSpPr/>
          <p:nvPr/>
        </p:nvSpPr>
        <p:spPr>
          <a:xfrm>
            <a:off x="1189972" y="2946943"/>
            <a:ext cx="3566091" cy="1999180"/>
          </a:xfrm>
          <a:prstGeom prst="rect">
            <a:avLst/>
          </a:prstGeom>
          <a:noFill/>
          <a:ln cap="flat" cmpd="sng" w="57150">
            <a:solidFill>
              <a:srgbClr val="17365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41"/>
          <p:cNvSpPr/>
          <p:nvPr/>
        </p:nvSpPr>
        <p:spPr>
          <a:xfrm>
            <a:off x="4985601" y="2946943"/>
            <a:ext cx="3426126" cy="1986654"/>
          </a:xfrm>
          <a:prstGeom prst="rect">
            <a:avLst/>
          </a:prstGeom>
          <a:noFill/>
          <a:ln cap="flat" cmpd="sng" w="57150">
            <a:solidFill>
              <a:srgbClr val="17365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41"/>
          <p:cNvSpPr/>
          <p:nvPr/>
        </p:nvSpPr>
        <p:spPr>
          <a:xfrm>
            <a:off x="3219826" y="1235990"/>
            <a:ext cx="3215665" cy="3215665"/>
          </a:xfrm>
          <a:prstGeom prst="ellipse">
            <a:avLst/>
          </a:prstGeom>
          <a:solidFill>
            <a:srgbClr val="17365D"/>
          </a:solidFill>
          <a:ln cap="flat" cmpd="sng" w="571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41"/>
          <p:cNvSpPr txBox="1"/>
          <p:nvPr/>
        </p:nvSpPr>
        <p:spPr>
          <a:xfrm>
            <a:off x="1189973" y="897230"/>
            <a:ext cx="304501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rgbClr val="17365D"/>
                </a:solidFill>
                <a:latin typeface="Verdana"/>
                <a:ea typeface="Verdana"/>
                <a:cs typeface="Verdana"/>
                <a:sym typeface="Verdana"/>
              </a:rPr>
              <a:t>Vuurwerk veroorzaakt </a:t>
            </a:r>
            <a:endParaRPr b="0" i="0" sz="1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-US" sz="2500" u="none" cap="none" strike="noStrike">
                <a:solidFill>
                  <a:srgbClr val="17365D"/>
                </a:solidFill>
                <a:latin typeface="Verdana"/>
                <a:ea typeface="Verdana"/>
                <a:cs typeface="Verdana"/>
                <a:sym typeface="Verdana"/>
              </a:rPr>
              <a:t>17 000</a:t>
            </a:r>
            <a:r>
              <a:rPr b="0" i="0" lang="en-US" sz="2500" u="none" cap="none" strike="noStrike">
                <a:solidFill>
                  <a:srgbClr val="17365D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b="0" i="0" lang="en-US" sz="1300" u="none" cap="none" strike="noStrike">
                <a:solidFill>
                  <a:srgbClr val="17365D"/>
                </a:solidFill>
                <a:latin typeface="Verdana"/>
                <a:ea typeface="Verdana"/>
                <a:cs typeface="Verdana"/>
                <a:sym typeface="Verdana"/>
              </a:rPr>
              <a:t>branden per jaar</a:t>
            </a:r>
            <a:endParaRPr b="0" i="0" sz="13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90" name="Google Shape;390;p41"/>
          <p:cNvSpPr txBox="1"/>
          <p:nvPr/>
        </p:nvSpPr>
        <p:spPr>
          <a:xfrm>
            <a:off x="4158400" y="864023"/>
            <a:ext cx="4175978" cy="3077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17365D"/>
                </a:solidFill>
                <a:latin typeface="Verdana"/>
                <a:ea typeface="Verdana"/>
                <a:cs typeface="Verdana"/>
                <a:sym typeface="Verdana"/>
              </a:rPr>
              <a:t>Meest voorkomende verwondingen</a:t>
            </a:r>
            <a:endParaRPr b="0" i="0" sz="1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91" name="Google Shape;391;p41"/>
          <p:cNvSpPr txBox="1"/>
          <p:nvPr/>
        </p:nvSpPr>
        <p:spPr>
          <a:xfrm>
            <a:off x="4763426" y="4420382"/>
            <a:ext cx="3628830" cy="4616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17365D"/>
                </a:solidFill>
                <a:latin typeface="Verdana"/>
                <a:ea typeface="Verdana"/>
                <a:cs typeface="Verdana"/>
                <a:sym typeface="Verdana"/>
              </a:rPr>
              <a:t>Vaakst slachtoffer: Kinderen onder 4 jaar, dan kinderen tussen 10 en 14 jaar</a:t>
            </a:r>
            <a:endParaRPr b="0" i="0" sz="12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92" name="Google Shape;392;p41"/>
          <p:cNvSpPr txBox="1"/>
          <p:nvPr/>
        </p:nvSpPr>
        <p:spPr>
          <a:xfrm>
            <a:off x="1234360" y="3794004"/>
            <a:ext cx="3890280" cy="11233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-US" sz="2500" u="none" cap="none" strike="noStrike">
                <a:solidFill>
                  <a:srgbClr val="17365D"/>
                </a:solidFill>
                <a:latin typeface="Verdana"/>
                <a:ea typeface="Verdana"/>
                <a:cs typeface="Verdana"/>
                <a:sym typeface="Verdana"/>
              </a:rPr>
              <a:t>1100°C</a:t>
            </a:r>
            <a:endParaRPr b="1" i="0" sz="1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17365D"/>
                </a:solidFill>
                <a:latin typeface="Verdana"/>
                <a:ea typeface="Verdana"/>
                <a:cs typeface="Verdana"/>
                <a:sym typeface="Verdana"/>
              </a:rPr>
              <a:t>Zo warm kunnen vuurstokjes worden</a:t>
            </a:r>
            <a:endParaRPr b="0" i="0" sz="16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17365D"/>
                </a:solidFill>
                <a:latin typeface="Verdana"/>
                <a:ea typeface="Verdana"/>
                <a:cs typeface="Verdana"/>
                <a:sym typeface="Verdana"/>
              </a:rPr>
              <a:t>(Glow sticks zijn minstens even leuk)</a:t>
            </a:r>
            <a:endParaRPr b="0" i="0" sz="1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A picture containing palm, night, drawn&#10;&#10;Description automatically generated" id="393" name="Google Shape;393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3868868">
            <a:off x="3499971" y="1372496"/>
            <a:ext cx="2815214" cy="305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41"/>
          <p:cNvPicPr preferRelativeResize="0"/>
          <p:nvPr/>
        </p:nvPicPr>
        <p:blipFill rotWithShape="1">
          <a:blip r:embed="rId5">
            <a:alphaModFix/>
          </a:blip>
          <a:srcRect b="5220" l="0" r="0" t="5220"/>
          <a:stretch/>
        </p:blipFill>
        <p:spPr>
          <a:xfrm>
            <a:off x="821395" y="1207659"/>
            <a:ext cx="2938628" cy="1955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4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1754878">
            <a:off x="6967083" y="1754960"/>
            <a:ext cx="902867" cy="902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4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940356" y="959011"/>
            <a:ext cx="1409570" cy="1409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41"/>
          <p:cNvPicPr preferRelativeResize="0"/>
          <p:nvPr/>
        </p:nvPicPr>
        <p:blipFill rotWithShape="1">
          <a:blip r:embed="rId8">
            <a:alphaModFix/>
          </a:blip>
          <a:srcRect b="0" l="1231" r="1231" t="0"/>
          <a:stretch/>
        </p:blipFill>
        <p:spPr>
          <a:xfrm rot="-5824808">
            <a:off x="1673763" y="2347446"/>
            <a:ext cx="2212190" cy="2409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41"/>
          <p:cNvPicPr preferRelativeResize="0"/>
          <p:nvPr/>
        </p:nvPicPr>
        <p:blipFill rotWithShape="1">
          <a:blip r:embed="rId9">
            <a:alphaModFix/>
          </a:blip>
          <a:srcRect b="949" l="0" r="0" t="950"/>
          <a:stretch/>
        </p:blipFill>
        <p:spPr>
          <a:xfrm>
            <a:off x="6297921" y="2922161"/>
            <a:ext cx="1618717" cy="1498592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41"/>
          <p:cNvSpPr txBox="1"/>
          <p:nvPr/>
        </p:nvSpPr>
        <p:spPr>
          <a:xfrm>
            <a:off x="3412204" y="3393764"/>
            <a:ext cx="2834185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Laat vuurwerk over aan de pro’s</a:t>
            </a:r>
            <a:endParaRPr b="0" i="0" sz="1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00" name="Google Shape;400;p41"/>
          <p:cNvSpPr txBox="1"/>
          <p:nvPr/>
        </p:nvSpPr>
        <p:spPr>
          <a:xfrm>
            <a:off x="3649919" y="1651868"/>
            <a:ext cx="2290437" cy="7078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Veiligheidstip n°1</a:t>
            </a:r>
            <a:endParaRPr b="0" i="0" sz="20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01" name="Google Shape;401;p41"/>
          <p:cNvPicPr preferRelativeResize="0"/>
          <p:nvPr/>
        </p:nvPicPr>
        <p:blipFill rotWithShape="1">
          <a:blip r:embed="rId10">
            <a:alphaModFix/>
          </a:blip>
          <a:srcRect b="0" l="16576" r="16576" t="0"/>
          <a:stretch/>
        </p:blipFill>
        <p:spPr>
          <a:xfrm rot="2431080">
            <a:off x="7634439" y="1726409"/>
            <a:ext cx="743663" cy="1209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41"/>
          <p:cNvPicPr preferRelativeResize="0"/>
          <p:nvPr/>
        </p:nvPicPr>
        <p:blipFill rotWithShape="1">
          <a:blip r:embed="rId11">
            <a:alphaModFix/>
          </a:blip>
          <a:srcRect b="0" l="2499" r="2499" t="0"/>
          <a:stretch/>
        </p:blipFill>
        <p:spPr>
          <a:xfrm rot="837944">
            <a:off x="6964619" y="1191431"/>
            <a:ext cx="871422" cy="6310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&#10;&#10;Description automatically generated" id="408" name="Google Shape;408;p17"/>
          <p:cNvPicPr preferRelativeResize="0"/>
          <p:nvPr/>
        </p:nvPicPr>
        <p:blipFill rotWithShape="1">
          <a:blip r:embed="rId3">
            <a:alphaModFix amt="70000"/>
          </a:blip>
          <a:srcRect b="-1294" l="7054" r="-469" t="81133"/>
          <a:stretch/>
        </p:blipFill>
        <p:spPr>
          <a:xfrm>
            <a:off x="434284" y="85876"/>
            <a:ext cx="8676204" cy="738664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17"/>
          <p:cNvSpPr txBox="1"/>
          <p:nvPr>
            <p:ph idx="1" type="body"/>
          </p:nvPr>
        </p:nvSpPr>
        <p:spPr>
          <a:xfrm>
            <a:off x="580680" y="1185205"/>
            <a:ext cx="3897241" cy="125211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3200"/>
              <a:buNone/>
            </a:pPr>
            <a:r>
              <a:rPr lang="en-US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Brandwonden komen het meeste voor (33%).</a:t>
            </a:r>
            <a:endParaRPr>
              <a:solidFill>
                <a:srgbClr val="00206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10" name="Google Shape;410;p17"/>
          <p:cNvSpPr txBox="1"/>
          <p:nvPr/>
        </p:nvSpPr>
        <p:spPr>
          <a:xfrm>
            <a:off x="864622" y="3463904"/>
            <a:ext cx="2014331" cy="4000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OGEN</a:t>
            </a:r>
            <a:endParaRPr b="0" i="0" sz="20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11" name="Google Shape;411;p17"/>
          <p:cNvSpPr txBox="1"/>
          <p:nvPr/>
        </p:nvSpPr>
        <p:spPr>
          <a:xfrm>
            <a:off x="416057" y="3887790"/>
            <a:ext cx="2317568" cy="5231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17365D"/>
                </a:solidFill>
                <a:latin typeface="Verdana"/>
                <a:ea typeface="Verdana"/>
                <a:cs typeface="Verdana"/>
                <a:sym typeface="Verdana"/>
              </a:rPr>
              <a:t>Blindheid, slechtziendheid</a:t>
            </a:r>
            <a:endParaRPr b="0" i="0" sz="1400" u="none" cap="none" strike="noStrike">
              <a:solidFill>
                <a:srgbClr val="17365D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12" name="Google Shape;412;p17"/>
          <p:cNvSpPr txBox="1"/>
          <p:nvPr/>
        </p:nvSpPr>
        <p:spPr>
          <a:xfrm>
            <a:off x="4666081" y="1840502"/>
            <a:ext cx="3170949" cy="7386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17365D"/>
                </a:solidFill>
                <a:latin typeface="Verdana"/>
                <a:ea typeface="Verdana"/>
                <a:cs typeface="Verdana"/>
                <a:sym typeface="Verdana"/>
              </a:rPr>
              <a:t>Gehoorschade, doofheid, slechthorendheid, oorsuizen, piep in je oor, ….</a:t>
            </a:r>
            <a:endParaRPr b="0" i="0" sz="1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13" name="Google Shape;413;p17"/>
          <p:cNvSpPr txBox="1"/>
          <p:nvPr/>
        </p:nvSpPr>
        <p:spPr>
          <a:xfrm>
            <a:off x="6109459" y="3547339"/>
            <a:ext cx="2658020" cy="4000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VINGERS/HANDEN</a:t>
            </a:r>
            <a:endParaRPr b="0" i="0" sz="20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14" name="Google Shape;414;p17"/>
          <p:cNvSpPr txBox="1"/>
          <p:nvPr/>
        </p:nvSpPr>
        <p:spPr>
          <a:xfrm>
            <a:off x="5768004" y="4000842"/>
            <a:ext cx="2972989" cy="7386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17365D"/>
                </a:solidFill>
                <a:latin typeface="Verdana"/>
                <a:ea typeface="Verdana"/>
                <a:cs typeface="Verdana"/>
                <a:sym typeface="Verdana"/>
              </a:rPr>
              <a:t>Amputatie, functieverlies door aantasting spieren, …</a:t>
            </a:r>
            <a:endParaRPr b="0" i="0" sz="1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15" name="Google Shape;415;p17"/>
          <p:cNvPicPr preferRelativeResize="0"/>
          <p:nvPr/>
        </p:nvPicPr>
        <p:blipFill rotWithShape="1">
          <a:blip r:embed="rId4">
            <a:alphaModFix/>
          </a:blip>
          <a:srcRect b="0" l="2499" r="2499" t="0"/>
          <a:stretch/>
        </p:blipFill>
        <p:spPr>
          <a:xfrm rot="837944">
            <a:off x="2195025" y="3238217"/>
            <a:ext cx="1794011" cy="1299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17"/>
          <p:cNvPicPr preferRelativeResize="0"/>
          <p:nvPr/>
        </p:nvPicPr>
        <p:blipFill rotWithShape="1">
          <a:blip r:embed="rId5">
            <a:alphaModFix/>
          </a:blip>
          <a:srcRect b="0" l="16576" r="16576" t="0"/>
          <a:stretch/>
        </p:blipFill>
        <p:spPr>
          <a:xfrm rot="2431080">
            <a:off x="4834800" y="2713200"/>
            <a:ext cx="1593639" cy="2591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17"/>
          <p:cNvPicPr preferRelativeResize="0"/>
          <p:nvPr/>
        </p:nvPicPr>
        <p:blipFill rotWithShape="1">
          <a:blip r:embed="rId6">
            <a:alphaModFix/>
          </a:blip>
          <a:srcRect b="4949" l="0" r="0" t="4949"/>
          <a:stretch/>
        </p:blipFill>
        <p:spPr>
          <a:xfrm>
            <a:off x="7278952" y="703077"/>
            <a:ext cx="1747064" cy="2368800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17"/>
          <p:cNvSpPr/>
          <p:nvPr/>
        </p:nvSpPr>
        <p:spPr>
          <a:xfrm>
            <a:off x="-298777" y="233689"/>
            <a:ext cx="10046091" cy="5354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257175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rgbClr val="17365D"/>
                </a:solidFill>
                <a:latin typeface="Verdana"/>
                <a:ea typeface="Verdana"/>
                <a:cs typeface="Verdana"/>
                <a:sym typeface="Verdana"/>
              </a:rPr>
              <a:t>    </a:t>
            </a:r>
            <a:r>
              <a:rPr b="0" i="0" lang="en-US" sz="3200" u="none" cap="none" strike="noStrike">
                <a:solidFill>
                  <a:srgbClr val="17365D"/>
                </a:solidFill>
                <a:latin typeface="Verdana"/>
                <a:ea typeface="Verdana"/>
                <a:cs typeface="Verdana"/>
                <a:sym typeface="Verdana"/>
              </a:rPr>
              <a:t>Gevaren en </a:t>
            </a:r>
            <a:r>
              <a:rPr b="0" i="0" lang="en-US" sz="3200" u="none" cap="none" strike="noStrike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gevolgen van </a:t>
            </a:r>
            <a:r>
              <a:rPr b="0" i="0" lang="en-US" sz="3200" u="none" cap="none" strike="noStrike">
                <a:solidFill>
                  <a:srgbClr val="17365D"/>
                </a:solidFill>
                <a:latin typeface="Verdana"/>
                <a:ea typeface="Verdana"/>
                <a:cs typeface="Verdana"/>
                <a:sym typeface="Verdana"/>
              </a:rPr>
              <a:t>vuurwerk</a:t>
            </a:r>
            <a:endParaRPr b="0" i="0" sz="3200" u="none" cap="none" strike="noStrike">
              <a:solidFill>
                <a:srgbClr val="17365D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A picture containing dark, light, lit, night&#10;&#10;Description automatically generated" id="419" name="Google Shape;419;p17"/>
          <p:cNvPicPr preferRelativeResize="0"/>
          <p:nvPr/>
        </p:nvPicPr>
        <p:blipFill rotWithShape="1">
          <a:blip r:embed="rId7">
            <a:alphaModFix/>
          </a:blip>
          <a:srcRect b="0" l="0" r="40167" t="63795"/>
          <a:stretch/>
        </p:blipFill>
        <p:spPr>
          <a:xfrm rot="-978376">
            <a:off x="8334758" y="2186606"/>
            <a:ext cx="1548988" cy="14996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dark, light, lit, night&#10;&#10;Description automatically generated" id="420" name="Google Shape;420;p17"/>
          <p:cNvPicPr preferRelativeResize="0"/>
          <p:nvPr/>
        </p:nvPicPr>
        <p:blipFill rotWithShape="1">
          <a:blip r:embed="rId7">
            <a:alphaModFix/>
          </a:blip>
          <a:srcRect b="0" l="0" r="40167" t="63795"/>
          <a:stretch/>
        </p:blipFill>
        <p:spPr>
          <a:xfrm rot="4500000">
            <a:off x="-97529" y="4297613"/>
            <a:ext cx="1007678" cy="975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1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449216" y="1685461"/>
            <a:ext cx="739935" cy="147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1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flipH="1" rot="10800000">
            <a:off x="6551783" y="3933141"/>
            <a:ext cx="2111602" cy="151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1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41626" y="3737168"/>
            <a:ext cx="739935" cy="147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1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 rot="8758694">
            <a:off x="6793082" y="965485"/>
            <a:ext cx="1160911" cy="1160911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17"/>
          <p:cNvSpPr txBox="1"/>
          <p:nvPr/>
        </p:nvSpPr>
        <p:spPr>
          <a:xfrm>
            <a:off x="5098179" y="1509364"/>
            <a:ext cx="2014331" cy="4000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OREN</a:t>
            </a:r>
            <a:endParaRPr b="0" i="0" sz="20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Ear Ringing.mp4" id="426" name="Google Shape;426;p17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 flipH="1" rot="-1805655">
            <a:off x="7133402" y="1306815"/>
            <a:ext cx="491181" cy="440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4"/>
          <p:cNvSpPr txBox="1"/>
          <p:nvPr/>
        </p:nvSpPr>
        <p:spPr>
          <a:xfrm>
            <a:off x="1380880" y="4258854"/>
            <a:ext cx="657769" cy="44775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68550" spcFirstLastPara="1" rIns="685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25"/>
              <a:buFont typeface="Arial"/>
              <a:buNone/>
            </a:pPr>
            <a:r>
              <a:rPr b="1" i="0" lang="en-US" sz="1725" u="none" cap="none" strike="noStrike">
                <a:solidFill>
                  <a:srgbClr val="17365D"/>
                </a:solidFill>
                <a:latin typeface="Verdana"/>
                <a:ea typeface="Verdana"/>
                <a:cs typeface="Verdana"/>
                <a:sym typeface="Verdana"/>
              </a:rPr>
              <a:t>Stil</a:t>
            </a:r>
            <a:endParaRPr b="1" i="0" sz="1725" u="none" cap="none" strike="noStrike">
              <a:solidFill>
                <a:srgbClr val="17365D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33" name="Google Shape;433;p44"/>
          <p:cNvSpPr txBox="1"/>
          <p:nvPr/>
        </p:nvSpPr>
        <p:spPr>
          <a:xfrm>
            <a:off x="1381488" y="3503740"/>
            <a:ext cx="954198" cy="44775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68550" spcFirstLastPara="1" rIns="685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25"/>
              <a:buFont typeface="Arial"/>
              <a:buNone/>
            </a:pPr>
            <a:r>
              <a:rPr b="1" i="0" lang="en-US" sz="1725" u="none" cap="none" strike="noStrike">
                <a:solidFill>
                  <a:srgbClr val="17365D"/>
                </a:solidFill>
                <a:latin typeface="Verdana"/>
                <a:ea typeface="Verdana"/>
                <a:cs typeface="Verdana"/>
                <a:sym typeface="Verdana"/>
              </a:rPr>
              <a:t>Matig</a:t>
            </a:r>
            <a:endParaRPr b="1" i="0" sz="1725" u="none" cap="none" strike="noStrike">
              <a:solidFill>
                <a:srgbClr val="17365D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34" name="Google Shape;434;p44"/>
          <p:cNvSpPr txBox="1"/>
          <p:nvPr/>
        </p:nvSpPr>
        <p:spPr>
          <a:xfrm>
            <a:off x="1383593" y="2702555"/>
            <a:ext cx="1380192" cy="44775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68550" spcFirstLastPara="1" rIns="685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25"/>
              <a:buFont typeface="Arial"/>
              <a:buNone/>
            </a:pPr>
            <a:r>
              <a:rPr b="1" i="0" lang="en-US" sz="1725" u="none" cap="none" strike="noStrike">
                <a:solidFill>
                  <a:srgbClr val="17365D"/>
                </a:solidFill>
                <a:latin typeface="Verdana"/>
                <a:ea typeface="Verdana"/>
                <a:cs typeface="Verdana"/>
                <a:sym typeface="Verdana"/>
              </a:rPr>
              <a:t>Heel luid</a:t>
            </a:r>
            <a:endParaRPr b="1" i="0" sz="1725" u="none" cap="none" strike="noStrike">
              <a:solidFill>
                <a:srgbClr val="17365D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35" name="Google Shape;435;p44"/>
          <p:cNvSpPr txBox="1"/>
          <p:nvPr/>
        </p:nvSpPr>
        <p:spPr>
          <a:xfrm>
            <a:off x="1362709" y="1825033"/>
            <a:ext cx="1401075" cy="44775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68550" spcFirstLastPara="1" rIns="685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25"/>
              <a:buFont typeface="Arial"/>
              <a:buNone/>
            </a:pPr>
            <a:r>
              <a:rPr b="1" i="0" lang="en-US" sz="1725" u="none" cap="none" strike="noStrike">
                <a:solidFill>
                  <a:srgbClr val="17365D"/>
                </a:solidFill>
                <a:latin typeface="Verdana"/>
                <a:ea typeface="Verdana"/>
                <a:cs typeface="Verdana"/>
                <a:sym typeface="Verdana"/>
              </a:rPr>
              <a:t>Hinderlijk</a:t>
            </a:r>
            <a:endParaRPr b="1" i="0" sz="1725" u="none" cap="none" strike="noStrike">
              <a:solidFill>
                <a:srgbClr val="17365D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36" name="Google Shape;436;p44"/>
          <p:cNvSpPr txBox="1"/>
          <p:nvPr/>
        </p:nvSpPr>
        <p:spPr>
          <a:xfrm>
            <a:off x="1380880" y="1055659"/>
            <a:ext cx="1141200" cy="44775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68550" spcFirstLastPara="1" rIns="685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25"/>
              <a:buFont typeface="Arial"/>
              <a:buNone/>
            </a:pPr>
            <a:r>
              <a:rPr b="1" i="0" lang="en-US" sz="1725" u="none" cap="none" strike="noStrike">
                <a:solidFill>
                  <a:srgbClr val="17365D"/>
                </a:solidFill>
                <a:latin typeface="Verdana"/>
                <a:ea typeface="Verdana"/>
                <a:cs typeface="Verdana"/>
                <a:sym typeface="Verdana"/>
              </a:rPr>
              <a:t>Pijnlijk</a:t>
            </a:r>
            <a:endParaRPr b="1" i="0" sz="1725" u="none" cap="none" strike="noStrike">
              <a:solidFill>
                <a:srgbClr val="17365D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37" name="Google Shape;437;p44"/>
          <p:cNvSpPr txBox="1"/>
          <p:nvPr>
            <p:ph type="title"/>
          </p:nvPr>
        </p:nvSpPr>
        <p:spPr>
          <a:xfrm>
            <a:off x="584029" y="425458"/>
            <a:ext cx="4455804" cy="13493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b="1" lang="en-US" sz="2500" u="sng">
                <a:solidFill>
                  <a:srgbClr val="17365D"/>
                </a:solidFill>
                <a:latin typeface="Verdana"/>
                <a:ea typeface="Verdana"/>
                <a:cs typeface="Verdana"/>
                <a:sym typeface="Verdana"/>
              </a:rPr>
              <a:t>Hoe luid is vuurwerk?</a:t>
            </a:r>
            <a:endParaRPr sz="280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38" name="Google Shape;438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0984" y="3879063"/>
            <a:ext cx="1332901" cy="1332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0261" y="3068096"/>
            <a:ext cx="1314516" cy="1314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16901" y="2252589"/>
            <a:ext cx="1314515" cy="1314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4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66214" y="1528214"/>
            <a:ext cx="1215890" cy="1215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4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00425" y="735644"/>
            <a:ext cx="1160911" cy="1160911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44"/>
          <p:cNvSpPr txBox="1"/>
          <p:nvPr/>
        </p:nvSpPr>
        <p:spPr>
          <a:xfrm>
            <a:off x="1380880" y="1366289"/>
            <a:ext cx="1138529" cy="35757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68550" spcFirstLastPara="1" rIns="685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17365D"/>
                </a:solidFill>
                <a:latin typeface="Verdana"/>
                <a:ea typeface="Verdana"/>
                <a:cs typeface="Verdana"/>
                <a:sym typeface="Verdana"/>
              </a:rPr>
              <a:t>120-170dB</a:t>
            </a:r>
            <a:endParaRPr b="1" i="0" sz="1400" u="none" cap="none" strike="noStrike">
              <a:solidFill>
                <a:srgbClr val="17365D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44" name="Google Shape;444;p44"/>
          <p:cNvSpPr txBox="1"/>
          <p:nvPr/>
        </p:nvSpPr>
        <p:spPr>
          <a:xfrm>
            <a:off x="1362762" y="2132128"/>
            <a:ext cx="1138529" cy="35757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68550" spcFirstLastPara="1" rIns="685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17365D"/>
                </a:solidFill>
                <a:latin typeface="Verdana"/>
                <a:ea typeface="Verdana"/>
                <a:cs typeface="Verdana"/>
                <a:sym typeface="Verdana"/>
              </a:rPr>
              <a:t>90-110dB</a:t>
            </a:r>
            <a:endParaRPr b="1" i="0" sz="1400" u="none" cap="none" strike="noStrike">
              <a:solidFill>
                <a:srgbClr val="17365D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45" name="Google Shape;445;p44"/>
          <p:cNvSpPr txBox="1"/>
          <p:nvPr/>
        </p:nvSpPr>
        <p:spPr>
          <a:xfrm>
            <a:off x="1407638" y="3000963"/>
            <a:ext cx="1138529" cy="35757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68550" spcFirstLastPara="1" rIns="685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17365D"/>
                </a:solidFill>
                <a:latin typeface="Verdana"/>
                <a:ea typeface="Verdana"/>
                <a:cs typeface="Verdana"/>
                <a:sym typeface="Verdana"/>
              </a:rPr>
              <a:t>75-85dB</a:t>
            </a:r>
            <a:endParaRPr b="1" i="0" sz="1400" u="none" cap="none" strike="noStrike">
              <a:solidFill>
                <a:srgbClr val="17365D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46" name="Google Shape;446;p44"/>
          <p:cNvSpPr txBox="1"/>
          <p:nvPr/>
        </p:nvSpPr>
        <p:spPr>
          <a:xfrm>
            <a:off x="1389199" y="3782476"/>
            <a:ext cx="1719417" cy="35757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68550" spcFirstLastPara="1" rIns="685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17365D"/>
                </a:solidFill>
                <a:latin typeface="Verdana"/>
                <a:ea typeface="Verdana"/>
                <a:cs typeface="Verdana"/>
                <a:sym typeface="Verdana"/>
              </a:rPr>
              <a:t>40-70dB</a:t>
            </a:r>
            <a:endParaRPr b="1" i="0" sz="1400" u="none" cap="none" strike="noStrike">
              <a:solidFill>
                <a:srgbClr val="17365D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47" name="Google Shape;447;p44"/>
          <p:cNvSpPr txBox="1"/>
          <p:nvPr/>
        </p:nvSpPr>
        <p:spPr>
          <a:xfrm>
            <a:off x="1365380" y="4513290"/>
            <a:ext cx="1138529" cy="35757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68550" spcFirstLastPara="1" rIns="68550" wrap="square" tIns="68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17365D"/>
                </a:solidFill>
                <a:latin typeface="Verdana"/>
                <a:ea typeface="Verdana"/>
                <a:cs typeface="Verdana"/>
                <a:sym typeface="Verdana"/>
              </a:rPr>
              <a:t>0-30dB</a:t>
            </a:r>
            <a:endParaRPr b="1" i="0" sz="1400" u="none" cap="none" strike="noStrike">
              <a:solidFill>
                <a:srgbClr val="17365D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A fighter jet flying in the sky&#10;&#10;Description automatically generated with medium confidence" id="448" name="Google Shape;448;p4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081833" y="1061141"/>
            <a:ext cx="948033" cy="6102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speaker on a wood surface&#10;&#10;Description automatically generated with medium confidence" id="449" name="Google Shape;449;p4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468390" y="1068744"/>
            <a:ext cx="1160911" cy="6530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floor, ground, indoor, laying&#10;&#10;Description automatically generated" id="450" name="Google Shape;450;p44"/>
          <p:cNvPicPr preferRelativeResize="0"/>
          <p:nvPr/>
        </p:nvPicPr>
        <p:blipFill rotWithShape="1">
          <a:blip r:embed="rId10">
            <a:alphaModFix/>
          </a:blip>
          <a:srcRect b="0" l="34817" r="16075" t="0"/>
          <a:stretch/>
        </p:blipFill>
        <p:spPr>
          <a:xfrm>
            <a:off x="3032513" y="3386952"/>
            <a:ext cx="525328" cy="8022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rowd of people at a concert&#10;&#10;Description automatically generated with medium confidence" id="451" name="Google Shape;451;p44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254311" y="1879402"/>
            <a:ext cx="470853" cy="627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44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4566720" y="2699705"/>
            <a:ext cx="954628" cy="63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44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3013641" y="1050349"/>
            <a:ext cx="950179" cy="633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44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7553469" y="1052854"/>
            <a:ext cx="912381" cy="6078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train at a train station&#10;&#10;Description automatically generated with medium confidence" id="455" name="Google Shape;455;p44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4448900" y="1862080"/>
            <a:ext cx="916017" cy="6102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building, outdoor, street, person&#10;&#10;Description automatically generated" id="456" name="Google Shape;456;p44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2925412" y="2587128"/>
            <a:ext cx="1112718" cy="7413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talking on a cell phone&#10;&#10;Description automatically generated with medium confidence" id="457" name="Google Shape;457;p44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4456083" y="3455073"/>
            <a:ext cx="932800" cy="6214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able, indoor, floor, dining&#10;&#10;Description automatically generated" id="458" name="Google Shape;458;p44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4495107" y="4218152"/>
            <a:ext cx="1169180" cy="7848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's hand holding a watch&#10;&#10;Description automatically generated with low confidence" id="459" name="Google Shape;459;p44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2925412" y="4310005"/>
            <a:ext cx="846324" cy="6146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&#10;&#10;Description automatically generated" id="465" name="Google Shape;465;p22"/>
          <p:cNvPicPr preferRelativeResize="0"/>
          <p:nvPr/>
        </p:nvPicPr>
        <p:blipFill rotWithShape="1">
          <a:blip r:embed="rId3">
            <a:alphaModFix amt="70000"/>
          </a:blip>
          <a:srcRect b="-1294" l="7054" r="-469" t="81133"/>
          <a:stretch/>
        </p:blipFill>
        <p:spPr>
          <a:xfrm>
            <a:off x="424883" y="77615"/>
            <a:ext cx="8637731" cy="738664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22"/>
          <p:cNvSpPr/>
          <p:nvPr/>
        </p:nvSpPr>
        <p:spPr>
          <a:xfrm>
            <a:off x="-265554" y="233689"/>
            <a:ext cx="9409554" cy="5108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257175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0" i="0" lang="en-US" sz="3400" u="none" cap="none" strike="noStrike">
                <a:solidFill>
                  <a:srgbClr val="17365D"/>
                </a:solidFill>
                <a:latin typeface="Verdana"/>
                <a:ea typeface="Verdana"/>
                <a:cs typeface="Verdana"/>
                <a:sym typeface="Verdana"/>
              </a:rPr>
              <a:t>     </a:t>
            </a:r>
            <a:r>
              <a:rPr b="0" i="0" lang="en-US" sz="3200" u="none" cap="none" strike="noStrike">
                <a:solidFill>
                  <a:srgbClr val="17365D"/>
                </a:solidFill>
                <a:latin typeface="Verdana"/>
                <a:ea typeface="Verdana"/>
                <a:cs typeface="Verdana"/>
                <a:sym typeface="Verdana"/>
              </a:rPr>
              <a:t>Gevaren en gevolgen van vuurwerk</a:t>
            </a:r>
            <a:endParaRPr b="0" i="0" sz="3200" u="none" cap="none" strike="noStrike">
              <a:solidFill>
                <a:srgbClr val="17365D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67" name="Google Shape;467;p22"/>
          <p:cNvSpPr txBox="1"/>
          <p:nvPr/>
        </p:nvSpPr>
        <p:spPr>
          <a:xfrm>
            <a:off x="692053" y="797934"/>
            <a:ext cx="6048578" cy="5890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i="0" lang="en-US" sz="2500" u="none" cap="none" strike="noStrike">
                <a:solidFill>
                  <a:srgbClr val="17365D"/>
                </a:solidFill>
                <a:latin typeface="Verdana"/>
                <a:ea typeface="Verdana"/>
                <a:cs typeface="Verdana"/>
                <a:sym typeface="Verdana"/>
              </a:rPr>
              <a:t>Andere gevolgen en gevaren</a:t>
            </a:r>
            <a:endParaRPr b="1" i="0" sz="2500" u="none" cap="none" strike="noStrike">
              <a:solidFill>
                <a:srgbClr val="17365D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68" name="Google Shape;468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05806" y="1763473"/>
            <a:ext cx="1227599" cy="96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694488" y="3114959"/>
            <a:ext cx="1877512" cy="2027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72000" y="1677040"/>
            <a:ext cx="1877512" cy="1051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2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540207" y="3406406"/>
            <a:ext cx="1927442" cy="1503405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22"/>
          <p:cNvSpPr txBox="1"/>
          <p:nvPr/>
        </p:nvSpPr>
        <p:spPr>
          <a:xfrm>
            <a:off x="928566" y="1640663"/>
            <a:ext cx="2014331" cy="4154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Op Straat</a:t>
            </a:r>
            <a:endParaRPr b="0" i="0" sz="21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73" name="Google Shape;473;p22"/>
          <p:cNvSpPr txBox="1"/>
          <p:nvPr/>
        </p:nvSpPr>
        <p:spPr>
          <a:xfrm>
            <a:off x="157070" y="2067450"/>
            <a:ext cx="2799079" cy="7386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17365D"/>
                </a:solidFill>
                <a:latin typeface="Verdana"/>
                <a:ea typeface="Verdana"/>
                <a:cs typeface="Verdana"/>
                <a:sym typeface="Verdana"/>
              </a:rPr>
              <a:t>Overlast door lawaai, vernieling, gevaar voor brandstichting</a:t>
            </a:r>
            <a:endParaRPr b="1" i="0" sz="1400" u="none" cap="none" strike="noStrike">
              <a:solidFill>
                <a:srgbClr val="17365D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74" name="Google Shape;474;p22"/>
          <p:cNvSpPr txBox="1"/>
          <p:nvPr/>
        </p:nvSpPr>
        <p:spPr>
          <a:xfrm>
            <a:off x="-36197" y="3479295"/>
            <a:ext cx="2799079" cy="4000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Voor hulpverleners</a:t>
            </a:r>
            <a:endParaRPr b="0" i="0" sz="20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75" name="Google Shape;475;p22"/>
          <p:cNvSpPr txBox="1"/>
          <p:nvPr/>
        </p:nvSpPr>
        <p:spPr>
          <a:xfrm>
            <a:off x="6381015" y="1646060"/>
            <a:ext cx="2456622" cy="4154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(Huis)dieren</a:t>
            </a:r>
            <a:endParaRPr b="0" i="0" sz="21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76" name="Google Shape;476;p22"/>
          <p:cNvSpPr txBox="1"/>
          <p:nvPr/>
        </p:nvSpPr>
        <p:spPr>
          <a:xfrm>
            <a:off x="5926568" y="2067450"/>
            <a:ext cx="2456622" cy="9540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17365D"/>
                </a:solidFill>
                <a:latin typeface="Verdana"/>
                <a:ea typeface="Verdana"/>
                <a:cs typeface="Verdana"/>
                <a:sym typeface="Verdana"/>
              </a:rPr>
              <a:t>Gooien van vuurwerk, stress door luide knallen (bang)</a:t>
            </a:r>
            <a:endParaRPr b="0" i="0" sz="1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77" name="Google Shape;477;p22"/>
          <p:cNvSpPr txBox="1"/>
          <p:nvPr/>
        </p:nvSpPr>
        <p:spPr>
          <a:xfrm>
            <a:off x="-5768" y="3833620"/>
            <a:ext cx="2799079" cy="9540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17365D"/>
                </a:solidFill>
                <a:latin typeface="Verdana"/>
                <a:ea typeface="Verdana"/>
                <a:cs typeface="Verdana"/>
                <a:sym typeface="Verdana"/>
              </a:rPr>
              <a:t>Gooien van vuurwerk, uitschelden en geweld</a:t>
            </a:r>
            <a:endParaRPr b="1" i="0" sz="1400" u="none" cap="none" strike="noStrike">
              <a:solidFill>
                <a:srgbClr val="17365D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78" name="Google Shape;478;p22"/>
          <p:cNvSpPr txBox="1"/>
          <p:nvPr/>
        </p:nvSpPr>
        <p:spPr>
          <a:xfrm>
            <a:off x="6381015" y="3363124"/>
            <a:ext cx="2456622" cy="4154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Gezondheid</a:t>
            </a:r>
            <a:endParaRPr b="0" i="0" sz="21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79" name="Google Shape;479;p22"/>
          <p:cNvSpPr txBox="1"/>
          <p:nvPr/>
        </p:nvSpPr>
        <p:spPr>
          <a:xfrm>
            <a:off x="5926568" y="3784513"/>
            <a:ext cx="2456622" cy="7386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17365D"/>
                </a:solidFill>
                <a:latin typeface="Verdana"/>
                <a:ea typeface="Verdana"/>
                <a:cs typeface="Verdana"/>
                <a:sym typeface="Verdana"/>
              </a:rPr>
              <a:t>In het algemeen, </a:t>
            </a:r>
            <a:endParaRPr b="0" i="0" sz="1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17365D"/>
                </a:solidFill>
                <a:latin typeface="Verdana"/>
                <a:ea typeface="Verdana"/>
                <a:cs typeface="Verdana"/>
                <a:sym typeface="Verdana"/>
              </a:rPr>
              <a:t>slechte luchtkwaliteit</a:t>
            </a:r>
            <a:endParaRPr b="1" i="0" sz="1400" u="none" cap="none" strike="noStrike">
              <a:solidFill>
                <a:srgbClr val="17365D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A picture containing dark, light, lit, night&#10;&#10;Description automatically generated" id="480" name="Google Shape;480;p22"/>
          <p:cNvPicPr preferRelativeResize="0"/>
          <p:nvPr/>
        </p:nvPicPr>
        <p:blipFill rotWithShape="1">
          <a:blip r:embed="rId8">
            <a:alphaModFix/>
          </a:blip>
          <a:srcRect b="0" l="0" r="40167" t="63795"/>
          <a:stretch/>
        </p:blipFill>
        <p:spPr>
          <a:xfrm rot="1531788">
            <a:off x="8585" y="4074673"/>
            <a:ext cx="1165673" cy="1128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2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flipH="1" rot="10800000">
            <a:off x="692053" y="1403958"/>
            <a:ext cx="3718581" cy="267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2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 flipH="1" rot="10800000">
            <a:off x="1731642" y="2014062"/>
            <a:ext cx="1071137" cy="179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2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 flipH="1" rot="10800000">
            <a:off x="6467649" y="2020522"/>
            <a:ext cx="1338123" cy="151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22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 flipH="1" rot="10800000">
            <a:off x="604731" y="3806290"/>
            <a:ext cx="2194166" cy="118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22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 flipH="1" rot="10800000">
            <a:off x="6449512" y="3743662"/>
            <a:ext cx="1368153" cy="1241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&#10;&#10;Description automatically generated" id="491" name="Google Shape;491;p48"/>
          <p:cNvPicPr preferRelativeResize="0"/>
          <p:nvPr/>
        </p:nvPicPr>
        <p:blipFill rotWithShape="1">
          <a:blip r:embed="rId3">
            <a:alphaModFix amt="70000"/>
          </a:blip>
          <a:srcRect b="-1294" l="7054" r="-469" t="81133"/>
          <a:stretch/>
        </p:blipFill>
        <p:spPr>
          <a:xfrm>
            <a:off x="424883" y="77615"/>
            <a:ext cx="8637731" cy="738664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48"/>
          <p:cNvSpPr/>
          <p:nvPr/>
        </p:nvSpPr>
        <p:spPr>
          <a:xfrm>
            <a:off x="-265554" y="233689"/>
            <a:ext cx="9409554" cy="5108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257175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0" i="0" lang="en-US" sz="3400" u="none" cap="none" strike="noStrike">
                <a:solidFill>
                  <a:srgbClr val="17365D"/>
                </a:solidFill>
                <a:latin typeface="Verdana"/>
                <a:ea typeface="Verdana"/>
                <a:cs typeface="Verdana"/>
                <a:sym typeface="Verdana"/>
              </a:rPr>
              <a:t>     </a:t>
            </a:r>
            <a:r>
              <a:rPr b="0" i="0" lang="en-US" sz="3200" u="none" cap="none" strike="noStrike">
                <a:solidFill>
                  <a:srgbClr val="17365D"/>
                </a:solidFill>
                <a:latin typeface="Verdana"/>
                <a:ea typeface="Verdana"/>
                <a:cs typeface="Verdana"/>
                <a:sym typeface="Verdana"/>
              </a:rPr>
              <a:t>Gevaren en gevolgen van vuurwerk</a:t>
            </a:r>
            <a:endParaRPr b="0" i="0" sz="3200" u="none" cap="none" strike="noStrike">
              <a:solidFill>
                <a:srgbClr val="17365D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A picture containing dark, light, lit, night&#10;&#10;Description automatically generated" id="493" name="Google Shape;493;p48"/>
          <p:cNvPicPr preferRelativeResize="0"/>
          <p:nvPr/>
        </p:nvPicPr>
        <p:blipFill rotWithShape="1">
          <a:blip r:embed="rId4">
            <a:alphaModFix/>
          </a:blip>
          <a:srcRect b="0" l="0" r="40167" t="63795"/>
          <a:stretch/>
        </p:blipFill>
        <p:spPr>
          <a:xfrm rot="1531788">
            <a:off x="8585" y="4074673"/>
            <a:ext cx="1165673" cy="1128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 rot="10800000">
            <a:off x="692053" y="1403958"/>
            <a:ext cx="3718581" cy="267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4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 rot="10800000">
            <a:off x="1731642" y="2014062"/>
            <a:ext cx="1071137" cy="179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4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flipH="1" rot="10800000">
            <a:off x="6467649" y="2020522"/>
            <a:ext cx="1338123" cy="151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4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flipH="1" rot="10800000">
            <a:off x="604731" y="3806290"/>
            <a:ext cx="2194166" cy="118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4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flipH="1" rot="10800000">
            <a:off x="6449512" y="3743662"/>
            <a:ext cx="1368153" cy="12415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ign&#10;&#10;Description automatically generated" id="499" name="Google Shape;499;p4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 rot="-300000">
            <a:off x="465666" y="876300"/>
            <a:ext cx="4953000" cy="1104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ign&#10;&#10;Description automatically generated" id="500" name="Google Shape;500;p48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339166" y="1755458"/>
            <a:ext cx="4434418" cy="8917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standing around a fire&#10;&#10;Description automatically generated" id="501" name="Google Shape;501;p48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991658" y="2189162"/>
            <a:ext cx="3128434" cy="28818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with a microphone&#10;&#10;Description automatically generated" id="502" name="Google Shape;502;p48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 rot="180000">
            <a:off x="4758983" y="2741083"/>
            <a:ext cx="3954617" cy="2233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&#10;&#10;Description automatically generated" id="508" name="Google Shape;508;p49"/>
          <p:cNvPicPr preferRelativeResize="0"/>
          <p:nvPr/>
        </p:nvPicPr>
        <p:blipFill rotWithShape="1">
          <a:blip r:embed="rId3">
            <a:alphaModFix amt="70000"/>
          </a:blip>
          <a:srcRect b="-1294" l="7054" r="-469" t="81133"/>
          <a:stretch/>
        </p:blipFill>
        <p:spPr>
          <a:xfrm>
            <a:off x="289552" y="227998"/>
            <a:ext cx="8637731" cy="738664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49"/>
          <p:cNvSpPr/>
          <p:nvPr/>
        </p:nvSpPr>
        <p:spPr>
          <a:xfrm>
            <a:off x="-485170" y="1181844"/>
            <a:ext cx="9409554" cy="5108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257175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0" i="0" lang="en-US" sz="3400" u="none" cap="none" strike="noStrike">
                <a:solidFill>
                  <a:srgbClr val="17365D"/>
                </a:solidFill>
                <a:latin typeface="Verdana"/>
                <a:ea typeface="Verdana"/>
                <a:cs typeface="Verdana"/>
                <a:sym typeface="Verdana"/>
              </a:rPr>
              <a:t>     </a:t>
            </a:r>
            <a:endParaRPr b="0" i="0" sz="34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10" name="Google Shape;510;p49"/>
          <p:cNvSpPr txBox="1"/>
          <p:nvPr/>
        </p:nvSpPr>
        <p:spPr>
          <a:xfrm>
            <a:off x="601248" y="1186742"/>
            <a:ext cx="7690983" cy="1196327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- vanuit Antwerpse Politie, Stad en Brandweer</a:t>
            </a:r>
            <a:endParaRPr b="0" i="0" sz="24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- in het jeugdwerk</a:t>
            </a:r>
            <a:endParaRPr b="0" i="0" sz="24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- in het onderwijs</a:t>
            </a:r>
            <a:endParaRPr b="0" i="0" sz="24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A picture containing dark, light, lit, night&#10;&#10;Description automatically generated" id="511" name="Google Shape;511;p49"/>
          <p:cNvPicPr preferRelativeResize="0"/>
          <p:nvPr/>
        </p:nvPicPr>
        <p:blipFill rotWithShape="1">
          <a:blip r:embed="rId4">
            <a:alphaModFix/>
          </a:blip>
          <a:srcRect b="0" l="0" r="40167" t="63795"/>
          <a:stretch/>
        </p:blipFill>
        <p:spPr>
          <a:xfrm rot="1531788">
            <a:off x="7913902" y="1389011"/>
            <a:ext cx="1237210" cy="1230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 rot="10800000">
            <a:off x="692053" y="1403958"/>
            <a:ext cx="3718581" cy="267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4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 rot="10800000">
            <a:off x="1731642" y="2014062"/>
            <a:ext cx="1071137" cy="179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4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flipH="1" rot="10800000">
            <a:off x="6467649" y="2020522"/>
            <a:ext cx="1338123" cy="151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4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flipH="1" rot="10800000">
            <a:off x="604731" y="3806290"/>
            <a:ext cx="2194166" cy="118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4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flipH="1" rot="10800000">
            <a:off x="6449512" y="3743662"/>
            <a:ext cx="1368153" cy="124158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49"/>
          <p:cNvSpPr txBox="1"/>
          <p:nvPr/>
        </p:nvSpPr>
        <p:spPr>
          <a:xfrm>
            <a:off x="429710" y="230524"/>
            <a:ext cx="8277344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US" sz="4400" u="none" cap="none" strike="noStrike">
                <a:solidFill>
                  <a:srgbClr val="17365D"/>
                </a:solidFill>
                <a:latin typeface="Verdana"/>
                <a:ea typeface="Verdana"/>
                <a:cs typeface="Verdana"/>
                <a:sym typeface="Verdana"/>
              </a:rPr>
              <a:t>4. Bemiddeling en preventie</a:t>
            </a:r>
            <a:endParaRPr b="0" i="0" sz="4400" u="none" cap="none" strike="noStrike">
              <a:solidFill>
                <a:srgbClr val="17365D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A black sign with white text&#10;&#10;Description automatically generated" id="518" name="Google Shape;518;p4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 rot="300000">
            <a:off x="6893166" y="2623071"/>
            <a:ext cx="1198812" cy="16498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ouple of men with a qr code&#10;&#10;Description automatically generated" id="519" name="Google Shape;519;p4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226942" y="2986895"/>
            <a:ext cx="2318350" cy="12184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&#10;&#10;Description automatically generated" id="525" name="Google Shape;525;p50"/>
          <p:cNvPicPr preferRelativeResize="0"/>
          <p:nvPr/>
        </p:nvPicPr>
        <p:blipFill rotWithShape="1">
          <a:blip r:embed="rId3">
            <a:alphaModFix amt="70000"/>
          </a:blip>
          <a:srcRect b="-1294" l="7054" r="-469" t="81133"/>
          <a:stretch/>
        </p:blipFill>
        <p:spPr>
          <a:xfrm>
            <a:off x="437584" y="125551"/>
            <a:ext cx="6394264" cy="787096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50"/>
          <p:cNvSpPr txBox="1"/>
          <p:nvPr>
            <p:ph type="title"/>
          </p:nvPr>
        </p:nvSpPr>
        <p:spPr>
          <a:xfrm>
            <a:off x="901107" y="121715"/>
            <a:ext cx="6143843" cy="78944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50" spcFirstLastPara="1" rIns="68550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56"/>
              <a:buNone/>
            </a:pPr>
            <a:r>
              <a:rPr lang="en-US" sz="3200">
                <a:solidFill>
                  <a:srgbClr val="17365D"/>
                </a:solidFill>
                <a:latin typeface="Verdana"/>
                <a:ea typeface="Verdana"/>
                <a:cs typeface="Verdana"/>
                <a:sym typeface="Verdana"/>
              </a:rPr>
              <a:t>Politie Bemiddelingsteam</a:t>
            </a:r>
            <a:endParaRPr sz="3200">
              <a:solidFill>
                <a:srgbClr val="17365D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A picture containing dark, light, lit, night&#10;&#10;Description automatically generated" id="527" name="Google Shape;527;p50"/>
          <p:cNvPicPr preferRelativeResize="0"/>
          <p:nvPr/>
        </p:nvPicPr>
        <p:blipFill rotWithShape="1">
          <a:blip r:embed="rId4">
            <a:alphaModFix/>
          </a:blip>
          <a:srcRect b="0" l="0" r="40167" t="63795"/>
          <a:stretch/>
        </p:blipFill>
        <p:spPr>
          <a:xfrm rot="1531788">
            <a:off x="8244235" y="1509169"/>
            <a:ext cx="2019393" cy="2740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99651" y="906796"/>
            <a:ext cx="7610168" cy="3944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dark, light, lit, night&#10;&#10;Description automatically generated" id="534" name="Google Shape;534;p51"/>
          <p:cNvPicPr preferRelativeResize="0"/>
          <p:nvPr/>
        </p:nvPicPr>
        <p:blipFill rotWithShape="1">
          <a:blip r:embed="rId3">
            <a:alphaModFix/>
          </a:blip>
          <a:srcRect b="0" l="0" r="40167" t="63795"/>
          <a:stretch/>
        </p:blipFill>
        <p:spPr>
          <a:xfrm rot="1531788">
            <a:off x="7330593" y="3268084"/>
            <a:ext cx="3830757" cy="3708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45021" y="145794"/>
            <a:ext cx="7253957" cy="4583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dark, light, lit, night&#10;&#10;Description automatically generated" id="541" name="Google Shape;541;p52"/>
          <p:cNvPicPr preferRelativeResize="0"/>
          <p:nvPr/>
        </p:nvPicPr>
        <p:blipFill rotWithShape="1">
          <a:blip r:embed="rId3">
            <a:alphaModFix/>
          </a:blip>
          <a:srcRect b="0" l="0" r="40167" t="63795"/>
          <a:stretch/>
        </p:blipFill>
        <p:spPr>
          <a:xfrm rot="1531788">
            <a:off x="7330593" y="3268084"/>
            <a:ext cx="3830757" cy="3708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4566" y="265400"/>
            <a:ext cx="8034867" cy="45088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dark, light, lit, night&#10;&#10;Description automatically generated" id="548" name="Google Shape;548;p53"/>
          <p:cNvPicPr preferRelativeResize="0"/>
          <p:nvPr/>
        </p:nvPicPr>
        <p:blipFill rotWithShape="1">
          <a:blip r:embed="rId3">
            <a:alphaModFix/>
          </a:blip>
          <a:srcRect b="0" l="0" r="40167" t="63795"/>
          <a:stretch/>
        </p:blipFill>
        <p:spPr>
          <a:xfrm rot="1531788">
            <a:off x="7330593" y="3268084"/>
            <a:ext cx="3830757" cy="3708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9467" y="376232"/>
            <a:ext cx="8559800" cy="41129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&#10;&#10;Description automatically generated" id="190" name="Google Shape;190;p4"/>
          <p:cNvPicPr preferRelativeResize="0"/>
          <p:nvPr/>
        </p:nvPicPr>
        <p:blipFill rotWithShape="1">
          <a:blip r:embed="rId3">
            <a:alphaModFix amt="70000"/>
          </a:blip>
          <a:srcRect b="-1294" l="7054" r="-469" t="81133"/>
          <a:stretch/>
        </p:blipFill>
        <p:spPr>
          <a:xfrm>
            <a:off x="437584" y="125551"/>
            <a:ext cx="6797143" cy="738664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4"/>
          <p:cNvSpPr txBox="1"/>
          <p:nvPr>
            <p:ph type="title"/>
          </p:nvPr>
        </p:nvSpPr>
        <p:spPr>
          <a:xfrm>
            <a:off x="617396" y="121846"/>
            <a:ext cx="8294232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50" spcFirstLastPara="1" rIns="68550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89"/>
              <a:buNone/>
            </a:pPr>
            <a:r>
              <a:rPr lang="en-US">
                <a:solidFill>
                  <a:srgbClr val="17365D"/>
                </a:solidFill>
                <a:latin typeface="Verdana"/>
                <a:ea typeface="Verdana"/>
                <a:cs typeface="Verdana"/>
                <a:sym typeface="Verdana"/>
              </a:rPr>
              <a:t>1. Wat is vuurwerk?</a:t>
            </a:r>
            <a:endParaRPr>
              <a:solidFill>
                <a:srgbClr val="17365D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A picture containing dark, light, lit, night&#10;&#10;Description automatically generated" id="192" name="Google Shape;192;p4"/>
          <p:cNvPicPr preferRelativeResize="0"/>
          <p:nvPr/>
        </p:nvPicPr>
        <p:blipFill rotWithShape="1">
          <a:blip r:embed="rId4">
            <a:alphaModFix/>
          </a:blip>
          <a:srcRect b="0" l="0" r="40167" t="63795"/>
          <a:stretch/>
        </p:blipFill>
        <p:spPr>
          <a:xfrm rot="1531788">
            <a:off x="7330593" y="3268084"/>
            <a:ext cx="3830757" cy="3708852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4"/>
          <p:cNvSpPr txBox="1"/>
          <p:nvPr/>
        </p:nvSpPr>
        <p:spPr>
          <a:xfrm>
            <a:off x="435890" y="1162371"/>
            <a:ext cx="8126922" cy="14140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Het is een verzamelnaam voor pyrotechnische voorwerpen die gevuld zijn met </a:t>
            </a:r>
            <a:r>
              <a:rPr b="0" i="0" lang="en-US" sz="2000" u="sng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brandbare, ontplofbare of lichtgevende</a:t>
            </a:r>
            <a:r>
              <a:rPr b="0" i="0" lang="en-US" sz="2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 mengsels van </a:t>
            </a:r>
            <a:r>
              <a:rPr b="0" i="0" lang="en-US" sz="2000" u="sng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chemische stoffen</a:t>
            </a:r>
            <a:r>
              <a:rPr b="0" i="0" lang="en-US" sz="2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 die meestal bij feestelijke gelegenheden worden ontstoken.</a:t>
            </a:r>
            <a:r>
              <a:rPr b="0" i="0" lang="en-US" sz="2400" u="none" cap="none" strike="noStrike">
                <a:solidFill>
                  <a:srgbClr val="36609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hand holding a sparkler&#10;&#10;Description automatically generated" id="194" name="Google Shape;194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58155" y="2893084"/>
            <a:ext cx="1453371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le of chocolate sticks&#10;&#10;Description automatically generated" id="195" name="Google Shape;195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022999" y="2888680"/>
            <a:ext cx="1459482" cy="160900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reworks in the sky over water&#10;&#10;Description automatically generated" id="196" name="Google Shape;196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84554" y="2754522"/>
            <a:ext cx="1676580" cy="18665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dark, light, lit, night&#10;&#10;Description automatically generated" id="555" name="Google Shape;555;p54"/>
          <p:cNvPicPr preferRelativeResize="0"/>
          <p:nvPr/>
        </p:nvPicPr>
        <p:blipFill rotWithShape="1">
          <a:blip r:embed="rId3">
            <a:alphaModFix/>
          </a:blip>
          <a:srcRect b="0" l="0" r="40167" t="63795"/>
          <a:stretch/>
        </p:blipFill>
        <p:spPr>
          <a:xfrm rot="1531788">
            <a:off x="7330593" y="3268084"/>
            <a:ext cx="3830757" cy="3708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8499" y="214182"/>
            <a:ext cx="7934435" cy="4715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dark, light, lit, night&#10;&#10;Description automatically generated" id="562" name="Google Shape;562;p55"/>
          <p:cNvPicPr preferRelativeResize="0"/>
          <p:nvPr/>
        </p:nvPicPr>
        <p:blipFill rotWithShape="1">
          <a:blip r:embed="rId3">
            <a:alphaModFix/>
          </a:blip>
          <a:srcRect b="0" l="0" r="40167" t="63795"/>
          <a:stretch/>
        </p:blipFill>
        <p:spPr>
          <a:xfrm rot="1531788">
            <a:off x="7330593" y="3268084"/>
            <a:ext cx="3830757" cy="3708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7704" y="187999"/>
            <a:ext cx="8088591" cy="4767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&#10;&#10;Description automatically generated" id="569" name="Google Shape;569;p56"/>
          <p:cNvPicPr preferRelativeResize="0"/>
          <p:nvPr/>
        </p:nvPicPr>
        <p:blipFill rotWithShape="1">
          <a:blip r:embed="rId3">
            <a:alphaModFix amt="70000"/>
          </a:blip>
          <a:srcRect b="-1294" l="7054" r="-469" t="81133"/>
          <a:stretch/>
        </p:blipFill>
        <p:spPr>
          <a:xfrm>
            <a:off x="289552" y="227998"/>
            <a:ext cx="6616315" cy="738664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Google Shape;570;p56"/>
          <p:cNvSpPr/>
          <p:nvPr/>
        </p:nvSpPr>
        <p:spPr>
          <a:xfrm>
            <a:off x="-177850" y="379921"/>
            <a:ext cx="9494220" cy="5108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257175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0" i="0" lang="en-US" sz="3400" u="none" cap="none" strike="noStrike">
                <a:solidFill>
                  <a:srgbClr val="17365D"/>
                </a:solidFill>
                <a:latin typeface="Verdana"/>
                <a:ea typeface="Verdana"/>
                <a:cs typeface="Verdana"/>
                <a:sym typeface="Verdana"/>
              </a:rPr>
              <a:t>     </a:t>
            </a:r>
            <a:r>
              <a:rPr b="0" i="0" lang="en-US" sz="3200" u="none" cap="none" strike="noStrike">
                <a:solidFill>
                  <a:srgbClr val="17365D"/>
                </a:solidFill>
                <a:latin typeface="Verdana"/>
                <a:ea typeface="Verdana"/>
                <a:cs typeface="Verdana"/>
                <a:sym typeface="Verdana"/>
              </a:rPr>
              <a:t>Samenwerkingsverbanden</a:t>
            </a:r>
            <a:endParaRPr b="0" i="0" sz="3200" u="none" cap="none" strike="noStrike">
              <a:solidFill>
                <a:srgbClr val="17365D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A picture containing dark, light, lit, night&#10;&#10;Description automatically generated" id="571" name="Google Shape;571;p56"/>
          <p:cNvPicPr preferRelativeResize="0"/>
          <p:nvPr/>
        </p:nvPicPr>
        <p:blipFill rotWithShape="1">
          <a:blip r:embed="rId4">
            <a:alphaModFix/>
          </a:blip>
          <a:srcRect b="0" l="0" r="40167" t="63795"/>
          <a:stretch/>
        </p:blipFill>
        <p:spPr>
          <a:xfrm rot="1531788">
            <a:off x="7913902" y="1389011"/>
            <a:ext cx="1237210" cy="1230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5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35623" y="886653"/>
            <a:ext cx="7082310" cy="41831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dark, light, lit, night&#10;&#10;Description automatically generated" id="578" name="Google Shape;578;p57"/>
          <p:cNvPicPr preferRelativeResize="0"/>
          <p:nvPr/>
        </p:nvPicPr>
        <p:blipFill rotWithShape="1">
          <a:blip r:embed="rId3">
            <a:alphaModFix/>
          </a:blip>
          <a:srcRect b="0" l="0" r="40167" t="63795"/>
          <a:stretch/>
        </p:blipFill>
        <p:spPr>
          <a:xfrm rot="1531788">
            <a:off x="7330593" y="3268084"/>
            <a:ext cx="3830757" cy="3708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8866" y="237066"/>
            <a:ext cx="8004889" cy="439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&#10;&#10;Description automatically generated" id="585" name="Google Shape;585;p58"/>
          <p:cNvPicPr preferRelativeResize="0"/>
          <p:nvPr/>
        </p:nvPicPr>
        <p:blipFill rotWithShape="1">
          <a:blip r:embed="rId3">
            <a:alphaModFix amt="70000"/>
          </a:blip>
          <a:srcRect b="-1294" l="7054" r="-469" t="81133"/>
          <a:stretch/>
        </p:blipFill>
        <p:spPr>
          <a:xfrm>
            <a:off x="289552" y="227998"/>
            <a:ext cx="2912148" cy="749247"/>
          </a:xfrm>
          <a:prstGeom prst="rect">
            <a:avLst/>
          </a:prstGeom>
          <a:noFill/>
          <a:ln>
            <a:noFill/>
          </a:ln>
        </p:spPr>
      </p:pic>
      <p:sp>
        <p:nvSpPr>
          <p:cNvPr id="586" name="Google Shape;586;p58"/>
          <p:cNvSpPr/>
          <p:nvPr/>
        </p:nvSpPr>
        <p:spPr>
          <a:xfrm>
            <a:off x="-262518" y="348171"/>
            <a:ext cx="9409554" cy="5108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257175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0" i="0" lang="en-US" sz="3400" u="none" cap="none" strike="noStrike">
                <a:solidFill>
                  <a:srgbClr val="17365D"/>
                </a:solidFill>
                <a:latin typeface="Verdana"/>
                <a:ea typeface="Verdana"/>
                <a:cs typeface="Verdana"/>
                <a:sym typeface="Verdana"/>
              </a:rPr>
              <a:t>     </a:t>
            </a:r>
            <a:r>
              <a:rPr b="0" i="0" lang="en-US" sz="32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Contact</a:t>
            </a:r>
            <a:r>
              <a:rPr b="0" i="0" lang="en-US" sz="3400" u="none" cap="none" strike="noStrike">
                <a:solidFill>
                  <a:srgbClr val="17365D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b="0" i="0" sz="3400" u="none" cap="none" strike="noStrike">
              <a:solidFill>
                <a:srgbClr val="17365D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A picture containing dark, light, lit, night&#10;&#10;Description automatically generated" id="587" name="Google Shape;587;p58"/>
          <p:cNvPicPr preferRelativeResize="0"/>
          <p:nvPr/>
        </p:nvPicPr>
        <p:blipFill rotWithShape="1">
          <a:blip r:embed="rId4">
            <a:alphaModFix/>
          </a:blip>
          <a:srcRect b="0" l="0" r="40167" t="63795"/>
          <a:stretch/>
        </p:blipFill>
        <p:spPr>
          <a:xfrm rot="1531788">
            <a:off x="7913902" y="1389011"/>
            <a:ext cx="1237210" cy="1230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5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5239" y="966662"/>
            <a:ext cx="7547039" cy="35664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&#10;&#10;Description automatically generated" id="594" name="Google Shape;594;p59"/>
          <p:cNvPicPr preferRelativeResize="0"/>
          <p:nvPr/>
        </p:nvPicPr>
        <p:blipFill rotWithShape="1">
          <a:blip r:embed="rId3">
            <a:alphaModFix amt="70000"/>
          </a:blip>
          <a:srcRect b="-1294" l="7054" r="-469" t="81133"/>
          <a:stretch/>
        </p:blipFill>
        <p:spPr>
          <a:xfrm>
            <a:off x="437584" y="125552"/>
            <a:ext cx="6305806" cy="738664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Google Shape;595;p59"/>
          <p:cNvSpPr txBox="1"/>
          <p:nvPr>
            <p:ph type="title"/>
          </p:nvPr>
        </p:nvSpPr>
        <p:spPr>
          <a:xfrm>
            <a:off x="163658" y="61404"/>
            <a:ext cx="8294232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50" spcFirstLastPara="1" rIns="68550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89"/>
              <a:buNone/>
            </a:pPr>
            <a:r>
              <a:rPr lang="en-US">
                <a:solidFill>
                  <a:srgbClr val="17365D"/>
                </a:solidFill>
                <a:latin typeface="Verdana"/>
                <a:ea typeface="Verdana"/>
                <a:cs typeface="Verdana"/>
                <a:sym typeface="Verdana"/>
              </a:rPr>
              <a:t>   </a:t>
            </a:r>
            <a:r>
              <a:rPr lang="en-US" sz="3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Communicatie campagne</a:t>
            </a:r>
            <a:endParaRPr sz="32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A picture containing dark, light, lit, night&#10;&#10;Description automatically generated" id="596" name="Google Shape;596;p59"/>
          <p:cNvPicPr preferRelativeResize="0"/>
          <p:nvPr/>
        </p:nvPicPr>
        <p:blipFill rotWithShape="1">
          <a:blip r:embed="rId4">
            <a:alphaModFix/>
          </a:blip>
          <a:srcRect b="0" l="0" r="40167" t="63795"/>
          <a:stretch/>
        </p:blipFill>
        <p:spPr>
          <a:xfrm rot="1531788">
            <a:off x="7351804" y="3289074"/>
            <a:ext cx="3830757" cy="37088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fbeelding met tekst, schermopname, poster, grafische vormgeving&#10;&#10;Automatisch gegenereerde beschrijving" id="597" name="Google Shape;597;p5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53746" y="1288338"/>
            <a:ext cx="2074709" cy="34331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fbeelding met tekst, schermopname, poster, Lettertype&#10;&#10;Automatisch gegenereerde beschrijving" id="598" name="Google Shape;598;p5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35467" y="487334"/>
            <a:ext cx="1912963" cy="3400823"/>
          </a:xfrm>
          <a:prstGeom prst="rect">
            <a:avLst/>
          </a:prstGeom>
          <a:noFill/>
          <a:ln>
            <a:noFill/>
          </a:ln>
        </p:spPr>
      </p:pic>
      <p:sp>
        <p:nvSpPr>
          <p:cNvPr id="599" name="Google Shape;599;p59"/>
          <p:cNvSpPr txBox="1"/>
          <p:nvPr/>
        </p:nvSpPr>
        <p:spPr>
          <a:xfrm>
            <a:off x="360575" y="1131217"/>
            <a:ext cx="4284483" cy="37856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Focus op jongeren (influencers, online campagne)</a:t>
            </a:r>
            <a:endParaRPr b="0" i="0" sz="20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58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Zichtbaar in het straatbeeld (sandwichborden op pleinen)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8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Flyer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8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Reportage ATV + Artikel in Gazet van Antwerpen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0175" lvl="0" marL="2571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1F497D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&#10;&#10;Description automatically generated" id="605" name="Google Shape;605;p13"/>
          <p:cNvPicPr preferRelativeResize="0"/>
          <p:nvPr/>
        </p:nvPicPr>
        <p:blipFill rotWithShape="1">
          <a:blip r:embed="rId3">
            <a:alphaModFix amt="70000"/>
          </a:blip>
          <a:srcRect b="-1294" l="7054" r="-469" t="81133"/>
          <a:stretch/>
        </p:blipFill>
        <p:spPr>
          <a:xfrm>
            <a:off x="469933" y="157901"/>
            <a:ext cx="4940190" cy="695532"/>
          </a:xfrm>
          <a:prstGeom prst="rect">
            <a:avLst/>
          </a:prstGeom>
          <a:noFill/>
          <a:ln>
            <a:noFill/>
          </a:ln>
        </p:spPr>
      </p:pic>
      <p:sp>
        <p:nvSpPr>
          <p:cNvPr id="606" name="Google Shape;606;p13"/>
          <p:cNvSpPr txBox="1"/>
          <p:nvPr>
            <p:ph type="title"/>
          </p:nvPr>
        </p:nvSpPr>
        <p:spPr>
          <a:xfrm>
            <a:off x="365125" y="-9222"/>
            <a:ext cx="5566604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50" spcFirstLastPara="1" rIns="68550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89"/>
              <a:buNone/>
            </a:pPr>
            <a:r>
              <a:rPr lang="en-US">
                <a:solidFill>
                  <a:srgbClr val="17365D"/>
                </a:solidFill>
                <a:latin typeface="Verdana"/>
                <a:ea typeface="Verdana"/>
                <a:cs typeface="Verdana"/>
                <a:sym typeface="Verdana"/>
              </a:rPr>
              <a:t>   </a:t>
            </a:r>
            <a:r>
              <a:rPr lang="en-US" sz="3200">
                <a:latin typeface="Verdana"/>
                <a:ea typeface="Verdana"/>
                <a:cs typeface="Verdana"/>
                <a:sym typeface="Verdana"/>
              </a:rPr>
              <a:t>www.BrandW8.be​</a:t>
            </a:r>
            <a:endParaRPr sz="3200">
              <a:solidFill>
                <a:srgbClr val="17365D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A picture containing dark, light, lit, night&#10;&#10;Description automatically generated" id="607" name="Google Shape;607;p13"/>
          <p:cNvPicPr preferRelativeResize="0"/>
          <p:nvPr/>
        </p:nvPicPr>
        <p:blipFill rotWithShape="1">
          <a:blip r:embed="rId4">
            <a:alphaModFix/>
          </a:blip>
          <a:srcRect b="0" l="0" r="40167" t="63795"/>
          <a:stretch/>
        </p:blipFill>
        <p:spPr>
          <a:xfrm rot="1531788">
            <a:off x="7866020" y="3615788"/>
            <a:ext cx="3242523" cy="3498633"/>
          </a:xfrm>
          <a:prstGeom prst="rect">
            <a:avLst/>
          </a:prstGeom>
          <a:noFill/>
          <a:ln>
            <a:noFill/>
          </a:ln>
        </p:spPr>
      </p:pic>
      <p:sp>
        <p:nvSpPr>
          <p:cNvPr descr="Brandw8 03 (2)" id="608" name="Google Shape;608;p13"/>
          <p:cNvSpPr/>
          <p:nvPr/>
        </p:nvSpPr>
        <p:spPr>
          <a:xfrm>
            <a:off x="6845641" y="771108"/>
            <a:ext cx="1616075" cy="1616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Brandw8 03 (2)" id="609" name="Google Shape;609;p13"/>
          <p:cNvSpPr/>
          <p:nvPr/>
        </p:nvSpPr>
        <p:spPr>
          <a:xfrm>
            <a:off x="36512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13"/>
          <p:cNvSpPr txBox="1"/>
          <p:nvPr/>
        </p:nvSpPr>
        <p:spPr>
          <a:xfrm>
            <a:off x="528307" y="1292867"/>
            <a:ext cx="8098937" cy="25545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4!Veilig</a:t>
            </a:r>
            <a:r>
              <a:rPr b="0" i="0" lang="en-US" sz="2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​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Voor iedereen: bekijk een online les of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filmpjes, speel een mini-game of download</a:t>
            </a:r>
            <a:endParaRPr b="0" i="0" sz="20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een creatieve workshop.​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Zet mee in op veilig feesten</a:t>
            </a:r>
            <a:r>
              <a:rPr b="0" i="0" lang="en-US" sz="2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​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+ een speciale pagina voor leerkrachten en begeleiders met informatie, presentaties en handleidingen.​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Brandw8 03 (2)" id="611" name="Google Shape;611;p13"/>
          <p:cNvSpPr/>
          <p:nvPr/>
        </p:nvSpPr>
        <p:spPr>
          <a:xfrm>
            <a:off x="7295551" y="886962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Brandw8 03 (2)" id="612" name="Google Shape;612;p13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3" name="Google Shape;613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43274" y="124486"/>
            <a:ext cx="1879600" cy="9618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urple cartoon monster with horns&#10;&#10;Description automatically generated" id="614" name="Google Shape;614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845060" y="1200149"/>
            <a:ext cx="1880559" cy="18589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&#10;&#10;Description automatically generated" id="620" name="Google Shape;620;p9"/>
          <p:cNvPicPr preferRelativeResize="0"/>
          <p:nvPr/>
        </p:nvPicPr>
        <p:blipFill rotWithShape="1">
          <a:blip r:embed="rId3">
            <a:alphaModFix amt="70000"/>
          </a:blip>
          <a:srcRect b="-1294" l="7054" r="-469" t="81133"/>
          <a:stretch/>
        </p:blipFill>
        <p:spPr>
          <a:xfrm>
            <a:off x="437584" y="125552"/>
            <a:ext cx="8128136" cy="738664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9"/>
          <p:cNvSpPr txBox="1"/>
          <p:nvPr>
            <p:ph type="title"/>
          </p:nvPr>
        </p:nvSpPr>
        <p:spPr>
          <a:xfrm>
            <a:off x="271488" y="82970"/>
            <a:ext cx="8615632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50" spcFirstLastPara="1" rIns="68550" wrap="square" tIns="3427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10068"/>
              <a:buNone/>
            </a:pPr>
            <a:r>
              <a:rPr lang="en-US">
                <a:solidFill>
                  <a:srgbClr val="17365D"/>
                </a:solidFill>
                <a:latin typeface="Verdana"/>
                <a:ea typeface="Verdana"/>
                <a:cs typeface="Verdana"/>
                <a:sym typeface="Verdana"/>
              </a:rPr>
              <a:t>   </a:t>
            </a:r>
            <a:r>
              <a:rPr lang="en-US" sz="3200">
                <a:solidFill>
                  <a:srgbClr val="17365D"/>
                </a:solidFill>
                <a:latin typeface="Verdana"/>
                <a:ea typeface="Verdana"/>
                <a:cs typeface="Verdana"/>
                <a:sym typeface="Verdana"/>
              </a:rPr>
              <a:t>Aanbeveling Jeugd- en preventiewerkers</a:t>
            </a:r>
            <a:endParaRPr sz="3200">
              <a:solidFill>
                <a:srgbClr val="17365D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A picture containing dark, light, lit, night&#10;&#10;Description automatically generated" id="622" name="Google Shape;622;p9"/>
          <p:cNvPicPr preferRelativeResize="0"/>
          <p:nvPr/>
        </p:nvPicPr>
        <p:blipFill rotWithShape="1">
          <a:blip r:embed="rId4">
            <a:alphaModFix/>
          </a:blip>
          <a:srcRect b="0" l="0" r="40167" t="63795"/>
          <a:stretch/>
        </p:blipFill>
        <p:spPr>
          <a:xfrm rot="1531788">
            <a:off x="7330594" y="3268084"/>
            <a:ext cx="3830757" cy="3708852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Google Shape;623;p9"/>
          <p:cNvSpPr txBox="1"/>
          <p:nvPr/>
        </p:nvSpPr>
        <p:spPr>
          <a:xfrm>
            <a:off x="572611" y="1062095"/>
            <a:ext cx="7847816" cy="3908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Je bent aanwezig: je reageert bij een overtreding</a:t>
            </a:r>
            <a:endParaRPr b="0" i="0" sz="20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Je sensibiliseert en informeert jongeren over de regels en gevaren van vuurwerk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Vraag om het vuurwerk af te geven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Vraag aan de politie om het </a:t>
            </a:r>
            <a:r>
              <a:rPr b="0" i="0" lang="en-US" sz="2000" u="sng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vuurwerk in beslag te nemen.</a:t>
            </a:r>
            <a:endParaRPr b="0" i="0" sz="20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58750" lvl="0" marL="285750" marR="0" rt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⚠️Breng jezelf niet in gevaar!</a:t>
            </a:r>
            <a:endParaRPr b="0" i="0" sz="20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42875" lvl="0" marL="2571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17365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&#10;&#10;Description automatically generated" id="629" name="Google Shape;629;p60"/>
          <p:cNvPicPr preferRelativeResize="0"/>
          <p:nvPr/>
        </p:nvPicPr>
        <p:blipFill rotWithShape="1">
          <a:blip r:embed="rId3">
            <a:alphaModFix amt="70000"/>
          </a:blip>
          <a:srcRect b="-1294" l="7054" r="-469" t="81133"/>
          <a:stretch/>
        </p:blipFill>
        <p:spPr>
          <a:xfrm>
            <a:off x="437584" y="125552"/>
            <a:ext cx="5619348" cy="738664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p60"/>
          <p:cNvSpPr txBox="1"/>
          <p:nvPr>
            <p:ph type="title"/>
          </p:nvPr>
        </p:nvSpPr>
        <p:spPr>
          <a:xfrm>
            <a:off x="261802" y="5478"/>
            <a:ext cx="8615632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50" spcFirstLastPara="1" rIns="68550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89"/>
              <a:buNone/>
            </a:pPr>
            <a:r>
              <a:rPr lang="en-US">
                <a:solidFill>
                  <a:srgbClr val="17365D"/>
                </a:solidFill>
                <a:latin typeface="Verdana"/>
                <a:ea typeface="Verdana"/>
                <a:cs typeface="Verdana"/>
                <a:sym typeface="Verdana"/>
              </a:rPr>
              <a:t>   </a:t>
            </a:r>
            <a:r>
              <a:rPr lang="en-US" sz="3200">
                <a:solidFill>
                  <a:srgbClr val="17365D"/>
                </a:solidFill>
                <a:latin typeface="Verdana"/>
                <a:ea typeface="Verdana"/>
                <a:cs typeface="Verdana"/>
                <a:sym typeface="Verdana"/>
              </a:rPr>
              <a:t>Aanbeveling Onderwijs</a:t>
            </a:r>
            <a:endParaRPr sz="3200">
              <a:solidFill>
                <a:srgbClr val="17365D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A picture containing dark, light, lit, night&#10;&#10;Description automatically generated" id="631" name="Google Shape;631;p60"/>
          <p:cNvPicPr preferRelativeResize="0"/>
          <p:nvPr/>
        </p:nvPicPr>
        <p:blipFill rotWithShape="1">
          <a:blip r:embed="rId4">
            <a:alphaModFix/>
          </a:blip>
          <a:srcRect b="0" l="0" r="40167" t="63795"/>
          <a:stretch/>
        </p:blipFill>
        <p:spPr>
          <a:xfrm rot="1531788">
            <a:off x="8237864" y="-263217"/>
            <a:ext cx="1021690" cy="1957435"/>
          </a:xfrm>
          <a:prstGeom prst="rect">
            <a:avLst/>
          </a:prstGeom>
          <a:noFill/>
          <a:ln>
            <a:noFill/>
          </a:ln>
        </p:spPr>
      </p:pic>
      <p:sp>
        <p:nvSpPr>
          <p:cNvPr id="632" name="Google Shape;632;p60"/>
          <p:cNvSpPr txBox="1"/>
          <p:nvPr/>
        </p:nvSpPr>
        <p:spPr>
          <a:xfrm>
            <a:off x="518696" y="943482"/>
            <a:ext cx="8613409" cy="40934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Je bent aanwezig: je reageert bij een overtreding</a:t>
            </a:r>
            <a:endParaRPr b="0" i="0" sz="20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58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Is je school aangesloten bij scholenprotocol – MELDING MAKEN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Je sensibiliseert en informeert jongeren over de regels en gevaren van vuurwerk en de bepalingen in het schoolreglement</a:t>
            </a:r>
            <a:endParaRPr b="0" i="0" sz="20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Vraag om het vuurwerk af te geven (LET OP niet meer dan 1kg NEC)</a:t>
            </a:r>
            <a:endParaRPr b="0" i="0" sz="20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Vraag aan de politie om het </a:t>
            </a:r>
            <a:r>
              <a:rPr b="0" i="0" lang="en-US" sz="2000" u="sng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vuurwerk in beslag te nemen.</a:t>
            </a:r>
            <a:endParaRPr b="0" i="0" sz="20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⚠️Breng jezelf niet in gevaar!</a:t>
            </a:r>
            <a:endParaRPr b="0" i="0" sz="20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30175" lvl="0" marL="2571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&#10;&#10;Description automatically generated" id="638" name="Google Shape;638;p61"/>
          <p:cNvPicPr preferRelativeResize="0"/>
          <p:nvPr/>
        </p:nvPicPr>
        <p:blipFill rotWithShape="1">
          <a:blip r:embed="rId3">
            <a:alphaModFix amt="70000"/>
          </a:blip>
          <a:srcRect b="-1294" l="7054" r="-469" t="81133"/>
          <a:stretch/>
        </p:blipFill>
        <p:spPr>
          <a:xfrm>
            <a:off x="424883" y="171460"/>
            <a:ext cx="8474019" cy="738664"/>
          </a:xfrm>
          <a:prstGeom prst="rect">
            <a:avLst/>
          </a:prstGeom>
          <a:noFill/>
          <a:ln>
            <a:noFill/>
          </a:ln>
        </p:spPr>
      </p:pic>
      <p:sp>
        <p:nvSpPr>
          <p:cNvPr id="639" name="Google Shape;639;p61"/>
          <p:cNvSpPr/>
          <p:nvPr/>
        </p:nvSpPr>
        <p:spPr>
          <a:xfrm>
            <a:off x="302160" y="272315"/>
            <a:ext cx="8605726" cy="6339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257175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US" sz="4400" u="none" cap="none" strike="noStrike">
                <a:solidFill>
                  <a:srgbClr val="17365D"/>
                </a:solidFill>
                <a:latin typeface="Verdana"/>
                <a:ea typeface="Verdana"/>
                <a:cs typeface="Verdana"/>
                <a:sym typeface="Verdana"/>
              </a:rPr>
              <a:t>5.  In gesprek met jongeren</a:t>
            </a:r>
            <a:endParaRPr b="0" i="0" sz="4400" u="none" cap="none" strike="noStrike">
              <a:solidFill>
                <a:srgbClr val="17365D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In gesprek blijven met jongeren – PRO!" id="640" name="Google Shape;640;p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18714" y="1406476"/>
            <a:ext cx="3996104" cy="29837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&#10;&#10;Description automatically generated" id="202" name="Google Shape;202;p2"/>
          <p:cNvPicPr preferRelativeResize="0"/>
          <p:nvPr/>
        </p:nvPicPr>
        <p:blipFill rotWithShape="1">
          <a:blip r:embed="rId3">
            <a:alphaModFix amt="70000"/>
          </a:blip>
          <a:srcRect b="-1294" l="7054" r="-469" t="81133"/>
          <a:stretch/>
        </p:blipFill>
        <p:spPr>
          <a:xfrm>
            <a:off x="437584" y="125552"/>
            <a:ext cx="3503498" cy="738664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"/>
          <p:cNvSpPr txBox="1"/>
          <p:nvPr>
            <p:ph type="title"/>
          </p:nvPr>
        </p:nvSpPr>
        <p:spPr>
          <a:xfrm>
            <a:off x="279008" y="7773"/>
            <a:ext cx="8294232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50" spcFirstLastPara="1" rIns="68550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89"/>
              <a:buNone/>
            </a:pPr>
            <a:r>
              <a:rPr lang="en-US">
                <a:solidFill>
                  <a:srgbClr val="17365D"/>
                </a:solidFill>
                <a:latin typeface="Verdana"/>
                <a:ea typeface="Verdana"/>
                <a:cs typeface="Verdana"/>
                <a:sym typeface="Verdana"/>
              </a:rPr>
              <a:t>   </a:t>
            </a:r>
            <a:r>
              <a:rPr lang="en-US" sz="3200">
                <a:solidFill>
                  <a:srgbClr val="17365D"/>
                </a:solidFill>
                <a:latin typeface="Verdana"/>
                <a:ea typeface="Verdana"/>
                <a:cs typeface="Verdana"/>
                <a:sym typeface="Verdana"/>
              </a:rPr>
              <a:t>Wist je dat?</a:t>
            </a:r>
            <a:endParaRPr>
              <a:solidFill>
                <a:srgbClr val="17365D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A picture containing dark, light, lit, night&#10;&#10;Description automatically generated" id="204" name="Google Shape;204;p2"/>
          <p:cNvPicPr preferRelativeResize="0"/>
          <p:nvPr/>
        </p:nvPicPr>
        <p:blipFill rotWithShape="1">
          <a:blip r:embed="rId4">
            <a:alphaModFix/>
          </a:blip>
          <a:srcRect b="0" l="0" r="40167" t="63795"/>
          <a:stretch/>
        </p:blipFill>
        <p:spPr>
          <a:xfrm rot="1531788">
            <a:off x="8379891" y="351964"/>
            <a:ext cx="1525386" cy="2033099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"/>
          <p:cNvSpPr txBox="1"/>
          <p:nvPr/>
        </p:nvSpPr>
        <p:spPr>
          <a:xfrm>
            <a:off x="439325" y="1681792"/>
            <a:ext cx="7913293" cy="41866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*Er is een wetenschappelijke verklaring waarom mensen graag naar vuurwerk kijken:</a:t>
            </a:r>
            <a:endParaRPr b="0" i="0" sz="20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Onze hersenen zijn geprogrammeerd om positief te reageren op felle lichten, kleuren en explosieve geluiden.</a:t>
            </a:r>
            <a:endParaRPr b="0" i="0" sz="20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*Vuurwerk afsteken is niet alleen spannend, het heeft ook een sociaal aspect: grenzen opzoeken, nemen van risico's,… het geeft een adrenaline kick.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37609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37609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group of people looking at fireworks&#10;&#10;Description automatically generated" id="206" name="Google Shape;206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297793" y="9896"/>
            <a:ext cx="2267850" cy="165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&#10;&#10;Description automatically generated" id="646" name="Google Shape;646;p62"/>
          <p:cNvPicPr preferRelativeResize="0"/>
          <p:nvPr/>
        </p:nvPicPr>
        <p:blipFill rotWithShape="1">
          <a:blip r:embed="rId3">
            <a:alphaModFix amt="70000"/>
          </a:blip>
          <a:srcRect b="-1294" l="7054" r="-469" t="81133"/>
          <a:stretch/>
        </p:blipFill>
        <p:spPr>
          <a:xfrm>
            <a:off x="424883" y="86793"/>
            <a:ext cx="7309853" cy="738664"/>
          </a:xfrm>
          <a:prstGeom prst="rect">
            <a:avLst/>
          </a:prstGeom>
          <a:noFill/>
          <a:ln>
            <a:noFill/>
          </a:ln>
        </p:spPr>
      </p:pic>
      <p:sp>
        <p:nvSpPr>
          <p:cNvPr id="647" name="Google Shape;647;p62"/>
          <p:cNvSpPr/>
          <p:nvPr/>
        </p:nvSpPr>
        <p:spPr>
          <a:xfrm>
            <a:off x="-184673" y="229982"/>
            <a:ext cx="9505309" cy="9540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257175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n-US" sz="3500" u="none" cap="none" strike="noStrike">
                <a:solidFill>
                  <a:srgbClr val="17365D"/>
                </a:solidFill>
                <a:latin typeface="Verdana"/>
                <a:ea typeface="Verdana"/>
                <a:cs typeface="Verdana"/>
                <a:sym typeface="Verdana"/>
              </a:rPr>
              <a:t>      </a:t>
            </a:r>
            <a:r>
              <a:rPr b="0" i="0" lang="en-US" sz="32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Socratische gespreksvoering</a:t>
            </a:r>
            <a:endParaRPr b="0" i="0" sz="32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257175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t/>
            </a:r>
            <a:endParaRPr b="0" i="0" sz="3500" u="none" cap="none" strike="noStrike">
              <a:solidFill>
                <a:srgbClr val="17365D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48" name="Google Shape;648;p62" title="Socratische gesprekstechniek of gespreksvoeri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6775" y="927099"/>
            <a:ext cx="6711950" cy="38396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&#10;&#10;Description automatically generated" id="654" name="Google Shape;654;p63"/>
          <p:cNvPicPr preferRelativeResize="0"/>
          <p:nvPr/>
        </p:nvPicPr>
        <p:blipFill rotWithShape="1">
          <a:blip r:embed="rId3">
            <a:alphaModFix amt="70000"/>
          </a:blip>
          <a:srcRect b="-1294" l="7054" r="-469" t="81133"/>
          <a:stretch/>
        </p:blipFill>
        <p:spPr>
          <a:xfrm>
            <a:off x="424883" y="86793"/>
            <a:ext cx="5616519" cy="738664"/>
          </a:xfrm>
          <a:prstGeom prst="rect">
            <a:avLst/>
          </a:prstGeom>
          <a:noFill/>
          <a:ln>
            <a:noFill/>
          </a:ln>
        </p:spPr>
      </p:pic>
      <p:sp>
        <p:nvSpPr>
          <p:cNvPr id="655" name="Google Shape;655;p63"/>
          <p:cNvSpPr/>
          <p:nvPr/>
        </p:nvSpPr>
        <p:spPr>
          <a:xfrm>
            <a:off x="-1041924" y="251149"/>
            <a:ext cx="6647810" cy="9540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257175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n-US" sz="3500" u="none" cap="none" strike="noStrike">
                <a:solidFill>
                  <a:srgbClr val="17365D"/>
                </a:solidFill>
                <a:latin typeface="Verdana"/>
                <a:ea typeface="Verdana"/>
                <a:cs typeface="Verdana"/>
                <a:sym typeface="Verdana"/>
              </a:rPr>
              <a:t>           </a:t>
            </a:r>
            <a:r>
              <a:rPr b="0" i="0" lang="en-US" sz="32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Gebruik steeds LSD!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257175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t/>
            </a:r>
            <a:endParaRPr b="0" i="0" sz="3500" u="none" cap="none" strike="noStrike">
              <a:solidFill>
                <a:srgbClr val="17365D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De basisvaardigheden voor het goede gesprek | Leiderschap &amp; Inzetbaarheid}" id="656" name="Google Shape;656;p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85875" y="1000396"/>
            <a:ext cx="6836833" cy="38967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&#10;&#10;Description automatically generated" id="212" name="Google Shape;212;p6"/>
          <p:cNvPicPr preferRelativeResize="0"/>
          <p:nvPr/>
        </p:nvPicPr>
        <p:blipFill rotWithShape="1">
          <a:blip r:embed="rId3">
            <a:alphaModFix amt="70000"/>
          </a:blip>
          <a:srcRect b="-1294" l="7054" r="-469" t="81133"/>
          <a:stretch/>
        </p:blipFill>
        <p:spPr>
          <a:xfrm>
            <a:off x="437584" y="125552"/>
            <a:ext cx="4860882" cy="749447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6"/>
          <p:cNvSpPr txBox="1"/>
          <p:nvPr>
            <p:ph type="title"/>
          </p:nvPr>
        </p:nvSpPr>
        <p:spPr>
          <a:xfrm>
            <a:off x="271488" y="18272"/>
            <a:ext cx="8294232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50" spcFirstLastPara="1" rIns="68550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89"/>
              <a:buNone/>
            </a:pPr>
            <a:r>
              <a:rPr lang="en-US">
                <a:solidFill>
                  <a:srgbClr val="17365D"/>
                </a:solidFill>
                <a:latin typeface="Verdana"/>
                <a:ea typeface="Verdana"/>
                <a:cs typeface="Verdana"/>
                <a:sym typeface="Verdana"/>
              </a:rPr>
              <a:t>   </a:t>
            </a:r>
            <a:r>
              <a:rPr lang="en-US" sz="3200">
                <a:solidFill>
                  <a:srgbClr val="17365D"/>
                </a:solidFill>
                <a:latin typeface="Verdana"/>
                <a:ea typeface="Verdana"/>
                <a:cs typeface="Verdana"/>
                <a:sym typeface="Verdana"/>
              </a:rPr>
              <a:t>Types vuurwerk </a:t>
            </a:r>
            <a:endParaRPr>
              <a:solidFill>
                <a:srgbClr val="17365D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A picture containing dark, light, lit, night&#10;&#10;Description automatically generated" id="214" name="Google Shape;214;p6"/>
          <p:cNvPicPr preferRelativeResize="0"/>
          <p:nvPr/>
        </p:nvPicPr>
        <p:blipFill rotWithShape="1">
          <a:blip r:embed="rId4">
            <a:alphaModFix/>
          </a:blip>
          <a:srcRect b="0" l="0" r="40167" t="63795"/>
          <a:stretch/>
        </p:blipFill>
        <p:spPr>
          <a:xfrm rot="1531788">
            <a:off x="7841100" y="3394522"/>
            <a:ext cx="3291607" cy="369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6"/>
          <p:cNvSpPr txBox="1"/>
          <p:nvPr/>
        </p:nvSpPr>
        <p:spPr>
          <a:xfrm>
            <a:off x="570366" y="969016"/>
            <a:ext cx="7855175" cy="37785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1.</a:t>
            </a:r>
            <a:r>
              <a:rPr b="0" i="0" lang="en-US" sz="2000" u="sng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Seinvuurwerk</a:t>
            </a:r>
            <a:r>
              <a:rPr b="0" i="0" lang="en-US" sz="2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 (fakkels, handseinmiddelen, seinpatronen)</a:t>
            </a:r>
            <a:endParaRPr b="0" i="0" sz="20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2.Vuurwerk voor </a:t>
            </a:r>
            <a:r>
              <a:rPr b="0" i="0" lang="en-US" sz="2000" u="sng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technisch gebruik</a:t>
            </a:r>
            <a:r>
              <a:rPr b="0" i="0" lang="en-US" sz="2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 en of </a:t>
            </a:r>
            <a:r>
              <a:rPr b="0" i="0" lang="en-US" sz="2000" u="sng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seinvuurwerk</a:t>
            </a:r>
            <a:r>
              <a:rPr b="0" i="0" lang="en-US" sz="2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 (airbags, rookontwikkelaars voor de landbouw, mechanismen voor industriële blusapparaten, … (P1 P2)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*P1 vb Bengaals vuur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77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*P2</a:t>
            </a:r>
            <a:endParaRPr b="0" i="0" sz="16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15900" lvl="0" marL="342900" marR="0" rtl="0" algn="l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36609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descr="Bengaals vuur - Vuurwerkwinkel Antwerpen" id="216" name="Google Shape;216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81242" y="3629309"/>
            <a:ext cx="1826056" cy="12677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in a stadium with smoke and flags&#10;&#10;Description automatically generated" id="217" name="Google Shape;217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586352" y="3429000"/>
            <a:ext cx="2025710" cy="16929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&#10;&#10;Description automatically generated" id="223" name="Google Shape;223;p7"/>
          <p:cNvPicPr preferRelativeResize="0"/>
          <p:nvPr/>
        </p:nvPicPr>
        <p:blipFill rotWithShape="1">
          <a:blip r:embed="rId3">
            <a:alphaModFix amt="70000"/>
          </a:blip>
          <a:srcRect b="-1294" l="7054" r="-469" t="81133"/>
          <a:stretch/>
        </p:blipFill>
        <p:spPr>
          <a:xfrm>
            <a:off x="437584" y="125552"/>
            <a:ext cx="4438706" cy="738664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7"/>
          <p:cNvSpPr txBox="1"/>
          <p:nvPr>
            <p:ph type="title"/>
          </p:nvPr>
        </p:nvSpPr>
        <p:spPr>
          <a:xfrm>
            <a:off x="293190" y="3394"/>
            <a:ext cx="8294232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50" spcFirstLastPara="1" rIns="68550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89"/>
              <a:buNone/>
            </a:pPr>
            <a:r>
              <a:rPr lang="en-US">
                <a:solidFill>
                  <a:srgbClr val="17365D"/>
                </a:solidFill>
                <a:latin typeface="Verdana"/>
                <a:ea typeface="Verdana"/>
                <a:cs typeface="Verdana"/>
                <a:sym typeface="Verdana"/>
              </a:rPr>
              <a:t>   </a:t>
            </a:r>
            <a:r>
              <a:rPr lang="en-US" sz="3200">
                <a:solidFill>
                  <a:srgbClr val="17365D"/>
                </a:solidFill>
                <a:latin typeface="Verdana"/>
                <a:ea typeface="Verdana"/>
                <a:cs typeface="Verdana"/>
                <a:sym typeface="Verdana"/>
              </a:rPr>
              <a:t>Types vuurwerk </a:t>
            </a:r>
            <a:endParaRPr>
              <a:solidFill>
                <a:srgbClr val="17365D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A picture containing dark, light, lit, night&#10;&#10;Description automatically generated" id="225" name="Google Shape;225;p7"/>
          <p:cNvPicPr preferRelativeResize="0"/>
          <p:nvPr/>
        </p:nvPicPr>
        <p:blipFill rotWithShape="1">
          <a:blip r:embed="rId4">
            <a:alphaModFix/>
          </a:blip>
          <a:srcRect b="0" l="0" r="40167" t="63795"/>
          <a:stretch/>
        </p:blipFill>
        <p:spPr>
          <a:xfrm rot="1531788">
            <a:off x="8356430" y="344286"/>
            <a:ext cx="1573817" cy="2507734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7"/>
          <p:cNvSpPr txBox="1"/>
          <p:nvPr/>
        </p:nvSpPr>
        <p:spPr>
          <a:xfrm>
            <a:off x="558627" y="946358"/>
            <a:ext cx="8040933" cy="55831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3.</a:t>
            </a:r>
            <a:r>
              <a:rPr b="0" i="0" lang="en-US" sz="2000" u="sng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Feestvuurwerk</a:t>
            </a:r>
            <a:r>
              <a:rPr b="0" i="0" lang="en-US" sz="2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 (particulieren F1 F2) </a:t>
            </a:r>
            <a:endParaRPr b="0" i="0" sz="20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*F1 Zeer weinig gevaar – gebruik in een besloten ruimte</a:t>
            </a:r>
            <a:endParaRPr b="0" i="0" sz="16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vb fopvuurwerk, trekbommetjes of de vuurstokjes op een verjaardagstaart.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*F2 Weinig gevaar – gebruik buitenshuis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vb vuurfonteintjes en de dozen met kleinere vuurpijlen die automatisch               één voor één worden afgeschoten.</a:t>
            </a:r>
            <a:endParaRPr b="0" i="0" sz="16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36609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36609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36609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descr="EVOLUTION F2 Double Whammy 80 shots 25mm — quartelvuurwerk.nl Pijnacker" id="227" name="Google Shape;227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60246" y="4118836"/>
            <a:ext cx="1088407" cy="9818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12 Titanium Volcano Vulcan Europe Fontein Vuurwerkfontein Fountains T&amp;T Fireworks Stil Vuurwerk Low Noise Fireworks Diervriendelijk Vuurwerk" id="228" name="Google Shape;228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08820" y="4349993"/>
            <a:ext cx="777030" cy="7914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Vuurwerk knalerwt bestaat uit 50 knalerwten of trek bommetjes en is geschikt vanaf 12 jaar" id="229" name="Google Shape;229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484217" y="2169528"/>
            <a:ext cx="1281897" cy="12746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um Bum F2 - HQFireworks Vuurwerk België" id="230" name="Google Shape;230;p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010254" y="4348747"/>
            <a:ext cx="1078013" cy="7554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hand holding a sparkler&#10;&#10;Description automatically generated" id="231" name="Google Shape;231;p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071759" y="2213753"/>
            <a:ext cx="1011268" cy="1179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&#10;&#10;Description automatically generated" id="237" name="Google Shape;237;p8"/>
          <p:cNvPicPr preferRelativeResize="0"/>
          <p:nvPr/>
        </p:nvPicPr>
        <p:blipFill rotWithShape="1">
          <a:blip r:embed="rId3">
            <a:alphaModFix amt="70000"/>
          </a:blip>
          <a:srcRect b="-1294" l="7054" r="-469" t="81133"/>
          <a:stretch/>
        </p:blipFill>
        <p:spPr>
          <a:xfrm>
            <a:off x="437584" y="125552"/>
            <a:ext cx="4221681" cy="782069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8"/>
          <p:cNvSpPr txBox="1"/>
          <p:nvPr>
            <p:ph type="title"/>
          </p:nvPr>
        </p:nvSpPr>
        <p:spPr>
          <a:xfrm>
            <a:off x="177444" y="46799"/>
            <a:ext cx="8294232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50" spcFirstLastPara="1" rIns="68550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89"/>
              <a:buNone/>
            </a:pPr>
            <a:r>
              <a:rPr lang="en-US">
                <a:solidFill>
                  <a:srgbClr val="17365D"/>
                </a:solidFill>
                <a:latin typeface="Verdana"/>
                <a:ea typeface="Verdana"/>
                <a:cs typeface="Verdana"/>
                <a:sym typeface="Verdana"/>
              </a:rPr>
              <a:t>   </a:t>
            </a:r>
            <a:r>
              <a:rPr lang="en-US" sz="3200">
                <a:solidFill>
                  <a:srgbClr val="17365D"/>
                </a:solidFill>
                <a:latin typeface="Verdana"/>
                <a:ea typeface="Verdana"/>
                <a:cs typeface="Verdana"/>
                <a:sym typeface="Verdana"/>
              </a:rPr>
              <a:t>Types vuurwerk </a:t>
            </a:r>
            <a:endParaRPr>
              <a:solidFill>
                <a:srgbClr val="17365D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A picture containing dark, light, lit, night&#10;&#10;Description automatically generated" id="239" name="Google Shape;239;p8"/>
          <p:cNvPicPr preferRelativeResize="0"/>
          <p:nvPr/>
        </p:nvPicPr>
        <p:blipFill rotWithShape="1">
          <a:blip r:embed="rId4">
            <a:alphaModFix/>
          </a:blip>
          <a:srcRect b="0" l="0" r="40167" t="63795"/>
          <a:stretch/>
        </p:blipFill>
        <p:spPr>
          <a:xfrm rot="1531788">
            <a:off x="8017687" y="-119663"/>
            <a:ext cx="882002" cy="1409854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8"/>
          <p:cNvSpPr txBox="1"/>
          <p:nvPr/>
        </p:nvSpPr>
        <p:spPr>
          <a:xfrm>
            <a:off x="503991" y="1090471"/>
            <a:ext cx="8133405" cy="53789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4.</a:t>
            </a:r>
            <a:r>
              <a:rPr b="0" i="0" lang="en-US" sz="2000" u="sng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Spektakelvuurwerk</a:t>
            </a:r>
            <a:r>
              <a:rPr b="0" i="0" lang="en-US" sz="2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 (</a:t>
            </a:r>
            <a:r>
              <a:rPr b="1" i="0" lang="en-US" sz="2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professioneel gebruik</a:t>
            </a:r>
            <a:r>
              <a:rPr b="0" i="0" lang="en-US" sz="2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 – F3 F4 T1T2)</a:t>
            </a:r>
            <a:endParaRPr b="0" i="0" sz="14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*F3 Middelmatig gevaar – gebruik buitenshuis – geluidsniveau niet schadelijk</a:t>
            </a:r>
            <a:endParaRPr b="0" i="0" sz="16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*F4 Veel gevaar – uitsluitend personen met gespecialiseerde kennis</a:t>
            </a:r>
            <a:endParaRPr b="0" i="0" sz="16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*T1 Pyrotechnische artikelen voor podiumgebruik met gering gevaar</a:t>
            </a:r>
            <a:endParaRPr b="0" i="0" sz="16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77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*T2 Pyrotechnische artikelen voor podiumgebruik – uitsluitend personen met gespecialiseerde kennis</a:t>
            </a:r>
            <a:endParaRPr b="0" i="0" sz="16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36609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36609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descr="A close-up of a fireworks&#10;&#10;Description automatically generated" id="241" name="Google Shape;241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45553" y="2713978"/>
            <a:ext cx="1548701" cy="10716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ast onder dwangsom opgelegd voor illegaal vuurwerk – Omroep Hoeksche Waard" id="242" name="Google Shape;242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659104" y="2704609"/>
            <a:ext cx="2021306" cy="10803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&#10;&#10;Description automatically generated" id="248" name="Google Shape;248;p10"/>
          <p:cNvPicPr preferRelativeResize="0"/>
          <p:nvPr/>
        </p:nvPicPr>
        <p:blipFill rotWithShape="1">
          <a:blip r:embed="rId3">
            <a:alphaModFix amt="70000"/>
          </a:blip>
          <a:srcRect b="-1294" l="7054" r="-469" t="81133"/>
          <a:stretch/>
        </p:blipFill>
        <p:spPr>
          <a:xfrm>
            <a:off x="358008" y="125552"/>
            <a:ext cx="4417004" cy="738664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10"/>
          <p:cNvSpPr txBox="1"/>
          <p:nvPr>
            <p:ph type="title"/>
          </p:nvPr>
        </p:nvSpPr>
        <p:spPr>
          <a:xfrm>
            <a:off x="257019" y="3395"/>
            <a:ext cx="8294232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50" spcFirstLastPara="1" rIns="68550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89"/>
              <a:buNone/>
            </a:pPr>
            <a:r>
              <a:rPr lang="en-US">
                <a:solidFill>
                  <a:srgbClr val="17365D"/>
                </a:solidFill>
                <a:latin typeface="Verdana"/>
                <a:ea typeface="Verdana"/>
                <a:cs typeface="Verdana"/>
                <a:sym typeface="Verdana"/>
              </a:rPr>
              <a:t>   </a:t>
            </a:r>
            <a:r>
              <a:rPr lang="en-US" sz="3200">
                <a:solidFill>
                  <a:srgbClr val="17365D"/>
                </a:solidFill>
                <a:latin typeface="Verdana"/>
                <a:ea typeface="Verdana"/>
                <a:cs typeface="Verdana"/>
                <a:sym typeface="Verdana"/>
              </a:rPr>
              <a:t>Lees het etiket!</a:t>
            </a:r>
            <a:endParaRPr sz="3200">
              <a:solidFill>
                <a:srgbClr val="17365D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A picture containing dark, light, lit, night&#10;&#10;Description automatically generated" id="250" name="Google Shape;250;p10"/>
          <p:cNvPicPr preferRelativeResize="0"/>
          <p:nvPr/>
        </p:nvPicPr>
        <p:blipFill rotWithShape="1">
          <a:blip r:embed="rId4">
            <a:alphaModFix/>
          </a:blip>
          <a:srcRect b="0" l="0" r="40167" t="63795"/>
          <a:stretch/>
        </p:blipFill>
        <p:spPr>
          <a:xfrm rot="1531788">
            <a:off x="8207586" y="37541"/>
            <a:ext cx="694678" cy="8500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fsteekverbod vuurwerk in deze 16 gemeenten: alle regels op ..." id="251" name="Google Shape;251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85262" y="1469942"/>
            <a:ext cx="5455658" cy="3049587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10"/>
          <p:cNvSpPr txBox="1"/>
          <p:nvPr/>
        </p:nvSpPr>
        <p:spPr>
          <a:xfrm>
            <a:off x="523373" y="1089340"/>
            <a:ext cx="2915586" cy="3871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CE-markering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naam van het artikel</a:t>
            </a:r>
            <a:endParaRPr b="0" i="0" sz="16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gebruiksaanwijzing, in het Nederlands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voor wie geschikt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en welke leeftijd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36609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36609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53" name="Google Shape;253;p10"/>
          <p:cNvCxnSpPr/>
          <p:nvPr/>
        </p:nvCxnSpPr>
        <p:spPr>
          <a:xfrm rot="10800000">
            <a:off x="5221734" y="1129577"/>
            <a:ext cx="1339959" cy="682340"/>
          </a:xfrm>
          <a:prstGeom prst="straightConnector1">
            <a:avLst/>
          </a:prstGeom>
          <a:noFill/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54" name="Google Shape;254;p10"/>
          <p:cNvCxnSpPr/>
          <p:nvPr/>
        </p:nvCxnSpPr>
        <p:spPr>
          <a:xfrm rot="10800000">
            <a:off x="2834714" y="1917305"/>
            <a:ext cx="926941" cy="332457"/>
          </a:xfrm>
          <a:prstGeom prst="straightConnector1">
            <a:avLst/>
          </a:prstGeom>
          <a:noFill/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55" name="Google Shape;255;p10"/>
          <p:cNvCxnSpPr/>
          <p:nvPr/>
        </p:nvCxnSpPr>
        <p:spPr>
          <a:xfrm rot="10800000">
            <a:off x="2016765" y="1321970"/>
            <a:ext cx="1811859" cy="443976"/>
          </a:xfrm>
          <a:prstGeom prst="straightConnector1">
            <a:avLst/>
          </a:prstGeom>
          <a:noFill/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56" name="Google Shape;256;p10"/>
          <p:cNvCxnSpPr/>
          <p:nvPr/>
        </p:nvCxnSpPr>
        <p:spPr>
          <a:xfrm flipH="1">
            <a:off x="2528674" y="2756138"/>
            <a:ext cx="1243763" cy="382910"/>
          </a:xfrm>
          <a:prstGeom prst="straightConnector1">
            <a:avLst/>
          </a:prstGeom>
          <a:noFill/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257" name="Google Shape;257;p10"/>
          <p:cNvSpPr txBox="1"/>
          <p:nvPr/>
        </p:nvSpPr>
        <p:spPr>
          <a:xfrm>
            <a:off x="3768744" y="780947"/>
            <a:ext cx="5294097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Categorie             hoeveelheid NEC (=Netto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                                 Explosieve Massa) in gram</a:t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8" name="Google Shape;258;p10"/>
          <p:cNvCxnSpPr/>
          <p:nvPr/>
        </p:nvCxnSpPr>
        <p:spPr>
          <a:xfrm rot="10800000">
            <a:off x="7431968" y="1313597"/>
            <a:ext cx="294857" cy="462424"/>
          </a:xfrm>
          <a:prstGeom prst="straightConnector1">
            <a:avLst/>
          </a:prstGeom>
          <a:noFill/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59" name="Google Shape;259;p10"/>
          <p:cNvCxnSpPr/>
          <p:nvPr/>
        </p:nvCxnSpPr>
        <p:spPr>
          <a:xfrm rot="10800000">
            <a:off x="2594082" y="2424816"/>
            <a:ext cx="1077051" cy="74091"/>
          </a:xfrm>
          <a:prstGeom prst="straightConnector1">
            <a:avLst/>
          </a:prstGeom>
          <a:noFill/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260" name="Google Shape;260;p10"/>
          <p:cNvSpPr txBox="1"/>
          <p:nvPr/>
        </p:nvSpPr>
        <p:spPr>
          <a:xfrm>
            <a:off x="528040" y="4525236"/>
            <a:ext cx="833378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te nemen veiligheidsmaatregelen      naam en adres van fabrikant of importeur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minimale afstand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1" name="Google Shape;261;p10"/>
          <p:cNvCxnSpPr/>
          <p:nvPr/>
        </p:nvCxnSpPr>
        <p:spPr>
          <a:xfrm flipH="1">
            <a:off x="2515054" y="2874750"/>
            <a:ext cx="5272213" cy="1601108"/>
          </a:xfrm>
          <a:prstGeom prst="straightConnector1">
            <a:avLst/>
          </a:prstGeom>
          <a:noFill/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62" name="Google Shape;262;p10"/>
          <p:cNvCxnSpPr/>
          <p:nvPr/>
        </p:nvCxnSpPr>
        <p:spPr>
          <a:xfrm flipH="1">
            <a:off x="5335948" y="4011222"/>
            <a:ext cx="945811" cy="617299"/>
          </a:xfrm>
          <a:prstGeom prst="straightConnector1">
            <a:avLst/>
          </a:prstGeom>
          <a:noFill/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&#10;&#10;Description automatically generated" id="268" name="Google Shape;268;p11"/>
          <p:cNvPicPr preferRelativeResize="0"/>
          <p:nvPr/>
        </p:nvPicPr>
        <p:blipFill rotWithShape="1">
          <a:blip r:embed="rId3">
            <a:alphaModFix amt="70000"/>
          </a:blip>
          <a:srcRect b="-1294" l="7054" r="-469" t="81133"/>
          <a:stretch/>
        </p:blipFill>
        <p:spPr>
          <a:xfrm>
            <a:off x="437584" y="125552"/>
            <a:ext cx="5970539" cy="738664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11"/>
          <p:cNvSpPr txBox="1"/>
          <p:nvPr>
            <p:ph type="title"/>
          </p:nvPr>
        </p:nvSpPr>
        <p:spPr>
          <a:xfrm>
            <a:off x="214877" y="4225"/>
            <a:ext cx="8294232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50" spcFirstLastPara="1" rIns="68550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89"/>
              <a:buNone/>
            </a:pPr>
            <a:r>
              <a:rPr lang="en-US">
                <a:solidFill>
                  <a:srgbClr val="17365D"/>
                </a:solidFill>
                <a:latin typeface="Verdana"/>
                <a:ea typeface="Verdana"/>
                <a:cs typeface="Verdana"/>
                <a:sym typeface="Verdana"/>
              </a:rPr>
              <a:t>   </a:t>
            </a:r>
            <a:r>
              <a:rPr lang="en-US" sz="3200">
                <a:solidFill>
                  <a:srgbClr val="17365D"/>
                </a:solidFill>
                <a:latin typeface="Verdana"/>
                <a:ea typeface="Verdana"/>
                <a:cs typeface="Verdana"/>
                <a:sym typeface="Verdana"/>
              </a:rPr>
              <a:t>een voorbeeld: de Cobra</a:t>
            </a:r>
            <a:endParaRPr sz="3200">
              <a:solidFill>
                <a:srgbClr val="17365D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A picture containing dark, light, lit, night&#10;&#10;Description automatically generated" id="270" name="Google Shape;270;p11"/>
          <p:cNvPicPr preferRelativeResize="0"/>
          <p:nvPr/>
        </p:nvPicPr>
        <p:blipFill rotWithShape="1">
          <a:blip r:embed="rId4">
            <a:alphaModFix/>
          </a:blip>
          <a:srcRect b="0" l="0" r="40167" t="63795"/>
          <a:stretch/>
        </p:blipFill>
        <p:spPr>
          <a:xfrm rot="1531788">
            <a:off x="8064703" y="247359"/>
            <a:ext cx="839995" cy="1157794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11"/>
          <p:cNvSpPr txBox="1"/>
          <p:nvPr/>
        </p:nvSpPr>
        <p:spPr>
          <a:xfrm>
            <a:off x="577563" y="2805516"/>
            <a:ext cx="8414964" cy="25545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Categorie F4: Zeer groot gevaar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Verboden voor particulieren 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Aanslagen drugsmilieu in combinatie met brandversnellers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Hoeveelheid NEC (Cobra6=28 gram) is veel groter in verhouding tot het totale gewicht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Verwarring met bengaals vuur mogelijk: eerst rook dan knal!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Cobra-fabrikant: maffia en Chinezen maken mijn vuurwerk na" id="272" name="Google Shape;272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3656" y="1098492"/>
            <a:ext cx="2668472" cy="14713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uper Cobra 20 Ultimate (200 Grams Knaller) HD - YouTube" id="273" name="Google Shape;273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339136" y="1097653"/>
            <a:ext cx="2898049" cy="17074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black package&#10;&#10;Description automatically generated" id="274" name="Google Shape;274;p11"/>
          <p:cNvPicPr preferRelativeResize="0"/>
          <p:nvPr/>
        </p:nvPicPr>
        <p:blipFill rotWithShape="1">
          <a:blip r:embed="rId7">
            <a:alphaModFix/>
          </a:blip>
          <a:srcRect b="56326" l="43018" r="682" t="0"/>
          <a:stretch/>
        </p:blipFill>
        <p:spPr>
          <a:xfrm>
            <a:off x="5941407" y="1609856"/>
            <a:ext cx="3051112" cy="19237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1_Kantoorthema">
  <a:themeElements>
    <a:clrScheme name="Kantoor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Kantoorthema">
  <a:themeElements>
    <a:clrScheme name="Kantoor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Kantoorthema">
  <a:themeElements>
    <a:clrScheme name="Kantoor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2020-09-14T08:02:50Z</dcterms:created>
  <dc:creator>Ariane Doom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0x010100B879B6AD2AAF2C4AB9D4E33A638BB0F5</vt:lpwstr>
  </property>
  <property fmtid="{D5CDD505-2E9C-101B-9397-08002B2CF9AE}" pid="3" name="MediaServiceImageTags">
    <vt:lpwstr/>
  </property>
</Properties>
</file>