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ermanent Marker" panose="02000000000000000000" pitchFamily="2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5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9"/>
    <p:restoredTop sz="88337"/>
  </p:normalViewPr>
  <p:slideViewPr>
    <p:cSldViewPr snapToGrid="0">
      <p:cViewPr varScale="1">
        <p:scale>
          <a:sx n="266" d="100"/>
          <a:sy n="266" d="100"/>
        </p:scale>
        <p:origin x="56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customschemas.google.com/relationships/presentationmetadata" Target="meta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492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Relationship Id="rId8" Type="http://schemas.openxmlformats.org/officeDocument/2006/relationships/hyperlink" Target="https://unsplash.com/@jackofallstreets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mkDspbTsE&amp;feature=youtu.b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16</a:t>
            </a:r>
            <a:r>
              <a:rPr lang="en-US" i="1" baseline="0" dirty="0">
                <a:solidFill>
                  <a:srgbClr val="FF0000"/>
                </a:solidFill>
              </a:rPr>
              <a:t> - 18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54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Ingaan op de mogelijke lichamelijke verwondingen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Licht de punten op de sheet toe: mogelijke verwondingen + gevolgen per lichaamsdeel: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Ogen: blindheid, slechtziendheid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Oren: gehoorschade door knallers (doofheid of slechthorendheid, oorsuizen of piep in je oor en overgevoeligheid voor geluid): klik op de luidspreker en laat het geluid afspelen.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Leg uit dat oorsuizen/tinnitus blijvend kan zijn en steeds aanwezig is: ‘s nachts, tijdens het luisteren naar muziek, het bekijken van filmpjes op Youtube, nu…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Vingers: amputatie van (deel van) vingers + functieverlies door aantasting van de spieren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Handen: of zelfs verliezen van de volledige hand + functieverlies door aantasting van de spieren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Het gaat niet alleen om verwondingen bij jezelf, maar ook bij anderen.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Let op: zwaar vuurwerk veroorzaakt de ergste verwondingen. Maar ook als je experimenteert met zogenaamd ‘kindervuurwerk’ kan het misgaan.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Cijfers uit Nederland: geen actuele cijfers uit België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Type letsel: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Brandwonden is het meest voorkomende type letsel (33%)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daarna oogletsel (27%)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open wond (13%)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overig/onbekend (13%)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fractuur (5%)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oppervlakkig letsel (5%)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amputatie (4%)</a:t>
            </a:r>
            <a:endParaRPr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757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7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59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401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b="1" i="1" dirty="0" err="1">
                <a:solidFill>
                  <a:srgbClr val="FF0000"/>
                </a:solidFill>
              </a:rPr>
              <a:t>Deze</a:t>
            </a:r>
            <a:r>
              <a:rPr lang="en-US" b="1" i="1" dirty="0">
                <a:solidFill>
                  <a:srgbClr val="FF0000"/>
                </a:solidFill>
              </a:rPr>
              <a:t> slide </a:t>
            </a:r>
            <a:r>
              <a:rPr lang="en-US" b="1" i="1" dirty="0" err="1">
                <a:solidFill>
                  <a:srgbClr val="FF0000"/>
                </a:solidFill>
              </a:rPr>
              <a:t>staat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standaard</a:t>
            </a:r>
            <a:r>
              <a:rPr lang="en-US" b="1" i="1" dirty="0">
                <a:solidFill>
                  <a:srgbClr val="FF0000"/>
                </a:solidFill>
              </a:rPr>
              <a:t> op Hide. </a:t>
            </a:r>
            <a:r>
              <a:rPr lang="en-US" b="1" i="1" dirty="0" err="1">
                <a:solidFill>
                  <a:srgbClr val="FF0000"/>
                </a:solidFill>
              </a:rPr>
              <a:t>Activeer</a:t>
            </a:r>
            <a:r>
              <a:rPr lang="en-US" b="1" i="1" dirty="0">
                <a:solidFill>
                  <a:srgbClr val="FF0000"/>
                </a:solidFill>
              </a:rPr>
              <a:t> hem </a:t>
            </a:r>
            <a:r>
              <a:rPr lang="en-US" b="1" i="1" dirty="0" err="1">
                <a:solidFill>
                  <a:srgbClr val="FF0000"/>
                </a:solidFill>
              </a:rPr>
              <a:t>enkel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als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er</a:t>
            </a:r>
            <a:r>
              <a:rPr lang="en-US" b="1" i="1" dirty="0">
                <a:solidFill>
                  <a:srgbClr val="FF0000"/>
                </a:solidFill>
              </a:rPr>
              <a:t> in </a:t>
            </a:r>
            <a:r>
              <a:rPr lang="en-US" b="1" i="1" dirty="0" err="1">
                <a:solidFill>
                  <a:srgbClr val="FF0000"/>
                </a:solidFill>
              </a:rPr>
              <a:t>uw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klas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 err="1">
                <a:solidFill>
                  <a:srgbClr val="FF0000"/>
                </a:solidFill>
              </a:rPr>
              <a:t>groep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leerlingen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zijn</a:t>
            </a:r>
            <a:r>
              <a:rPr lang="en-US" b="1" i="1" dirty="0">
                <a:solidFill>
                  <a:srgbClr val="FF0000"/>
                </a:solidFill>
              </a:rPr>
              <a:t> die </a:t>
            </a:r>
            <a:r>
              <a:rPr lang="en-US" b="1" i="1" dirty="0" err="1">
                <a:solidFill>
                  <a:srgbClr val="FF0000"/>
                </a:solidFill>
              </a:rPr>
              <a:t>ooit</a:t>
            </a:r>
            <a:r>
              <a:rPr lang="en-US" b="1" i="1" dirty="0">
                <a:solidFill>
                  <a:srgbClr val="FF0000"/>
                </a:solidFill>
              </a:rPr>
              <a:t> al </a:t>
            </a:r>
            <a:r>
              <a:rPr lang="en-US" b="1" i="1" dirty="0" err="1">
                <a:solidFill>
                  <a:srgbClr val="FF0000"/>
                </a:solidFill>
              </a:rPr>
              <a:t>vuurwerk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hebben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afgestoken</a:t>
            </a:r>
            <a:r>
              <a:rPr lang="en-US" b="1" i="1" dirty="0">
                <a:solidFill>
                  <a:srgbClr val="FF0000"/>
                </a:solidFill>
              </a:rPr>
              <a:t> of </a:t>
            </a:r>
            <a:r>
              <a:rPr lang="en-US" b="1" i="1" dirty="0" err="1">
                <a:solidFill>
                  <a:srgbClr val="FF0000"/>
                </a:solidFill>
              </a:rPr>
              <a:t>indien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</a:t>
            </a:r>
            <a:r>
              <a:rPr lang="en-US" b="1" i="1" dirty="0">
                <a:solidFill>
                  <a:srgbClr val="FF0000"/>
                </a:solidFill>
              </a:rPr>
              <a:t> in de school </a:t>
            </a:r>
            <a:r>
              <a:rPr lang="en-US" b="1" i="1" dirty="0" err="1">
                <a:solidFill>
                  <a:srgbClr val="FF0000"/>
                </a:solidFill>
              </a:rPr>
              <a:t>regelmatig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voorkomt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b="1" i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Filmpje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Voorlichting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https://www.youtube.com/watch?v=inmkDspbTsE&amp;feature=youtu.be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leerlingen</a:t>
            </a:r>
            <a:r>
              <a:rPr lang="en-US" dirty="0">
                <a:solidFill>
                  <a:srgbClr val="FF0000"/>
                </a:solidFill>
              </a:rPr>
              <a:t> op </a:t>
            </a:r>
            <a:r>
              <a:rPr lang="en-US" dirty="0" err="1">
                <a:solidFill>
                  <a:srgbClr val="FF0000"/>
                </a:solidFill>
              </a:rPr>
              <a:t>zoek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gaan</a:t>
            </a:r>
            <a:r>
              <a:rPr lang="en-US" dirty="0">
                <a:solidFill>
                  <a:srgbClr val="FF0000"/>
                </a:solidFill>
              </a:rPr>
              <a:t> op het internet </a:t>
            </a:r>
            <a:r>
              <a:rPr lang="en-US" dirty="0" err="1">
                <a:solidFill>
                  <a:srgbClr val="FF0000"/>
                </a:solidFill>
              </a:rPr>
              <a:t>naar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grappige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over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met </a:t>
            </a:r>
            <a:r>
              <a:rPr lang="en-US" dirty="0" err="1">
                <a:solidFill>
                  <a:srgbClr val="FF0000"/>
                </a:solidFill>
              </a:rPr>
              <a:t>vuurwerk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Laat</a:t>
            </a:r>
            <a:r>
              <a:rPr lang="en-US" dirty="0">
                <a:solidFill>
                  <a:srgbClr val="FF0000"/>
                </a:solidFill>
              </a:rPr>
              <a:t> hen de </a:t>
            </a:r>
            <a:r>
              <a:rPr lang="en-US" dirty="0" err="1">
                <a:solidFill>
                  <a:srgbClr val="FF0000"/>
                </a:solidFill>
              </a:rPr>
              <a:t>filmpjes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bespreek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kritisch</a:t>
            </a:r>
            <a:r>
              <a:rPr lang="en-US" dirty="0">
                <a:solidFill>
                  <a:srgbClr val="FF0000"/>
                </a:solidFill>
              </a:rPr>
              <a:t> met hen.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Het is </a:t>
            </a:r>
            <a:r>
              <a:rPr lang="en-US" dirty="0" err="1">
                <a:solidFill>
                  <a:srgbClr val="FF0000"/>
                </a:solidFill>
              </a:rPr>
              <a:t>wel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grappig</a:t>
            </a:r>
            <a:r>
              <a:rPr lang="en-US" dirty="0">
                <a:solidFill>
                  <a:srgbClr val="FF0000"/>
                </a:solidFill>
              </a:rPr>
              <a:t> maar… </a:t>
            </a:r>
            <a:r>
              <a:rPr lang="en-US" dirty="0"/>
              <a:t>men </a:t>
            </a:r>
            <a:r>
              <a:rPr lang="en-US" dirty="0" err="1"/>
              <a:t>toont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wat de </a:t>
            </a:r>
            <a:r>
              <a:rPr lang="en-US" dirty="0" err="1"/>
              <a:t>gevolgen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 </a:t>
            </a:r>
            <a:r>
              <a:rPr lang="en-US" dirty="0" err="1"/>
              <a:t>interactie</a:t>
            </a:r>
            <a:r>
              <a:rPr lang="en-US" dirty="0"/>
              <a:t>: </a:t>
            </a:r>
            <a:r>
              <a:rPr lang="en-US" dirty="0" err="1"/>
              <a:t>gesprek</a:t>
            </a:r>
            <a:r>
              <a:rPr lang="en-US" dirty="0"/>
              <a:t> </a:t>
            </a:r>
            <a:r>
              <a:rPr lang="en-US" dirty="0" err="1"/>
              <a:t>aangaan</a:t>
            </a:r>
            <a:r>
              <a:rPr lang="en-US" dirty="0"/>
              <a:t>,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in de </a:t>
            </a:r>
            <a:r>
              <a:rPr lang="en-US" dirty="0" err="1"/>
              <a:t>klas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verbrand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? Die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ooit</a:t>
            </a:r>
            <a:r>
              <a:rPr lang="en-US" dirty="0"/>
              <a:t> </a:t>
            </a:r>
            <a:r>
              <a:rPr lang="en-US" dirty="0" err="1"/>
              <a:t>verwond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?... Zo </a:t>
            </a:r>
            <a:r>
              <a:rPr lang="en-US" dirty="0" err="1"/>
              <a:t>overgang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volgend</a:t>
            </a:r>
            <a:r>
              <a:rPr lang="en-US" dirty="0"/>
              <a:t> </a:t>
            </a:r>
            <a:r>
              <a:rPr lang="en-US" dirty="0" err="1"/>
              <a:t>onderdeel</a:t>
            </a:r>
            <a:endParaRPr dirty="0"/>
          </a:p>
        </p:txBody>
      </p:sp>
      <p:sp>
        <p:nvSpPr>
          <p:cNvPr id="522" name="Google Shape;5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00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877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86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271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37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96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19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19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5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96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06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45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57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4.png"/><Relationship Id="rId21" Type="http://schemas.openxmlformats.org/officeDocument/2006/relationships/image" Target="../media/image61.jpg"/><Relationship Id="rId7" Type="http://schemas.openxmlformats.org/officeDocument/2006/relationships/image" Target="../media/image42.pn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jp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5" Type="http://schemas.openxmlformats.org/officeDocument/2006/relationships/image" Target="../media/image46.png"/><Relationship Id="rId15" Type="http://schemas.openxmlformats.org/officeDocument/2006/relationships/image" Target="../media/image55.jpg"/><Relationship Id="rId23" Type="http://schemas.openxmlformats.org/officeDocument/2006/relationships/image" Target="../media/image63.jpg"/><Relationship Id="rId10" Type="http://schemas.openxmlformats.org/officeDocument/2006/relationships/image" Target="../media/image50.jpg"/><Relationship Id="rId19" Type="http://schemas.openxmlformats.org/officeDocument/2006/relationships/image" Target="../media/image59.jpg"/><Relationship Id="rId4" Type="http://schemas.openxmlformats.org/officeDocument/2006/relationships/image" Target="../media/image45.pn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image" Target="../media/image14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82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5.png"/><Relationship Id="rId5" Type="http://schemas.openxmlformats.org/officeDocument/2006/relationships/image" Target="../media/image83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11" Type="http://schemas.openxmlformats.org/officeDocument/2006/relationships/image" Target="../media/image11.png"/><Relationship Id="rId5" Type="http://schemas.openxmlformats.org/officeDocument/2006/relationships/image" Target="../media/image87.jpg"/><Relationship Id="rId10" Type="http://schemas.openxmlformats.org/officeDocument/2006/relationships/image" Target="../media/image91.jpg"/><Relationship Id="rId4" Type="http://schemas.openxmlformats.org/officeDocument/2006/relationships/image" Target="../media/image86.jp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1991574" y="3408336"/>
            <a:ext cx="5871964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schitteren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(d)!</a:t>
            </a:r>
            <a:endParaRPr sz="38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45373" y="134897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4" y="85876"/>
            <a:ext cx="8676204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416057" y="3887790"/>
            <a:ext cx="2317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Blindheid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slechtziendheid</a:t>
            </a:r>
            <a:endParaRPr sz="140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666081" y="1840502"/>
            <a:ext cx="317094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109459" y="3547339"/>
            <a:ext cx="26580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5768004" y="4000842"/>
            <a:ext cx="297298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Amputatie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functieverlies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aantasting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spieren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4834800" y="2713200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93082" y="965485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098179" y="150936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id="{B05725B2-C8EB-7844-8C5D-D4358C3CC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794345" flipH="1">
            <a:off x="7133402" y="1306815"/>
            <a:ext cx="491181" cy="440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83024" y="57523"/>
            <a:ext cx="8827463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6" y="1799132"/>
            <a:ext cx="6172200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lnSpcReduction="10000"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298777" y="233689"/>
            <a:ext cx="93470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43289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Pijnlijk</a:t>
            </a:r>
            <a:endParaRPr sz="1725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120-170dB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68" name="Google Shape;416;p44" descr="A fighter jet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D9BAE247-C6E2-E14A-BBD9-B60B05D52EE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DABCC5B5-4965-604F-A77B-BDD645756C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id="{3B7965A1-6AC2-764F-ACA8-C8717FEE166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817" r="16075"/>
          <a:stretch/>
        </p:blipFill>
        <p:spPr>
          <a:xfrm>
            <a:off x="7669150" y="3421200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422;p4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B3E249B0-8B36-D648-81D9-331E5329862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424;p44">
            <a:extLst>
              <a:ext uri="{FF2B5EF4-FFF2-40B4-BE49-F238E27FC236}">
                <a16:creationId xmlns:a16="http://schemas.microsoft.com/office/drawing/2014/main" id="{C687B141-79D4-024F-A3AB-55A2DD51C2B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418;p44">
            <a:extLst>
              <a:ext uri="{FF2B5EF4-FFF2-40B4-BE49-F238E27FC236}">
                <a16:creationId xmlns:a16="http://schemas.microsoft.com/office/drawing/2014/main" id="{2BCC97BC-733B-514D-B283-4706E4EA3F7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6192" y="902823"/>
            <a:ext cx="5578578" cy="371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418;p44">
            <a:extLst>
              <a:ext uri="{FF2B5EF4-FFF2-40B4-BE49-F238E27FC236}">
                <a16:creationId xmlns:a16="http://schemas.microsoft.com/office/drawing/2014/main" id="{432F58CC-41FA-CB4A-B11D-FE6008D85E4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415;p44">
            <a:extLst>
              <a:ext uri="{FF2B5EF4-FFF2-40B4-BE49-F238E27FC236}">
                <a16:creationId xmlns:a16="http://schemas.microsoft.com/office/drawing/2014/main" id="{3401FBEF-E6BB-B547-928B-956B1ACF8A7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421;p44">
            <a:extLst>
              <a:ext uri="{FF2B5EF4-FFF2-40B4-BE49-F238E27FC236}">
                <a16:creationId xmlns:a16="http://schemas.microsoft.com/office/drawing/2014/main" id="{C26D9F4E-779B-3248-A125-5A93D0799DB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09185" y="775865"/>
            <a:ext cx="6204379" cy="413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421;p44">
            <a:extLst>
              <a:ext uri="{FF2B5EF4-FFF2-40B4-BE49-F238E27FC236}">
                <a16:creationId xmlns:a16="http://schemas.microsoft.com/office/drawing/2014/main" id="{61009B23-76D6-A841-8749-A1CB548A3AB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420;p44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id="{1BD80960-B178-0343-A28F-D2AD1F50E05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934644" y="1053054"/>
            <a:ext cx="5611694" cy="373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420;p44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id="{A0CAF0DB-8CF6-A840-8043-3A042FF2D60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4DE38124-E1E3-9A49-B4C3-E6DCF7807091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8649" y="746216"/>
            <a:ext cx="5828435" cy="388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34AAA755-CEFF-F84F-8EA5-60F8EB624A9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64238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Picture 109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18351B8B-1B4A-3244-8A15-15D1639976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9777" y="987250"/>
            <a:ext cx="5666807" cy="3775513"/>
          </a:xfrm>
          <a:prstGeom prst="rect">
            <a:avLst/>
          </a:prstGeom>
        </p:spPr>
      </p:pic>
      <p:pic>
        <p:nvPicPr>
          <p:cNvPr id="111" name="Picture 110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92E1AFBA-C6C2-7F4F-8055-A7CC8BDA98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112" name="Google Shape;423;p44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id="{3FB27B50-3E85-114C-8D24-8840403E9C2B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16143" t="16143" r="24858" b="24858"/>
          <a:stretch/>
        </p:blipFill>
        <p:spPr>
          <a:xfrm>
            <a:off x="3679371" y="726100"/>
            <a:ext cx="2876478" cy="431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423;p44" descr="A truck on the road&#10;&#10;Description automatically generated with low confidence">
            <a:extLst>
              <a:ext uri="{FF2B5EF4-FFF2-40B4-BE49-F238E27FC236}">
                <a16:creationId xmlns:a16="http://schemas.microsoft.com/office/drawing/2014/main" id="{59E12564-7F15-AF45-A137-4566A037323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428;p44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id="{FE56AD05-29E6-0C48-8E10-69065AADF7CC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07594" y="749198"/>
            <a:ext cx="2655828" cy="402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428;p44" descr="A person holding an umbrella&#10;&#10;Description automatically generated with medium confidence">
            <a:extLst>
              <a:ext uri="{FF2B5EF4-FFF2-40B4-BE49-F238E27FC236}">
                <a16:creationId xmlns:a16="http://schemas.microsoft.com/office/drawing/2014/main" id="{BEF4668C-CE6D-E14A-8E4B-E4071F2A5536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427;p4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8856C61C-E57E-B24C-8D21-FDBAFAD4AEF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50388" y="1073164"/>
            <a:ext cx="5516561" cy="367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427;p4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C266605E-F9F6-8846-A623-1D1CE514100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id="{EE9B7FD6-65E7-7746-8A98-2910A7240BA4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65627" y="1005617"/>
            <a:ext cx="6531842" cy="36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429;p44" descr="A spider on a web&#10;&#10;Description automatically generated with medium confidence">
            <a:extLst>
              <a:ext uri="{FF2B5EF4-FFF2-40B4-BE49-F238E27FC236}">
                <a16:creationId xmlns:a16="http://schemas.microsoft.com/office/drawing/2014/main" id="{75DEB1DC-609D-FC4E-9A05-8FCB404E7F5A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id="{80709AAD-6DD2-8141-992F-FA431B17B35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242758" y="846816"/>
            <a:ext cx="5550916" cy="36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id="{C5B80A21-7961-074C-A4F7-2BE40B73C3B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430;p44" descr="A picture containing tree, outdoor, forest, ground&#10;&#10;Description automatically generated">
            <a:extLst>
              <a:ext uri="{FF2B5EF4-FFF2-40B4-BE49-F238E27FC236}">
                <a16:creationId xmlns:a16="http://schemas.microsoft.com/office/drawing/2014/main" id="{6ED65DD5-41EB-6D4D-BBB0-0CACF9E9F7B4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048097" y="993513"/>
            <a:ext cx="5746013" cy="38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430;p44" descr="A picture containing tree, outdoor, forest, ground&#10;&#10;Description automatically generated">
            <a:extLst>
              <a:ext uri="{FF2B5EF4-FFF2-40B4-BE49-F238E27FC236}">
                <a16:creationId xmlns:a16="http://schemas.microsoft.com/office/drawing/2014/main" id="{7DA0EA1A-1FA9-8F4B-9739-F1D834C2007D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id="{B9E1B51E-0E84-1344-BEFB-ABCA74B9AD7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427483" y="911460"/>
            <a:ext cx="5316480" cy="378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432;p44" descr="A person's hand holding a watch&#10;&#10;Description automatically generated with low confidence">
            <a:extLst>
              <a:ext uri="{FF2B5EF4-FFF2-40B4-BE49-F238E27FC236}">
                <a16:creationId xmlns:a16="http://schemas.microsoft.com/office/drawing/2014/main" id="{22E4369B-1C98-BB46-B051-7DC62CA1F9C3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415;p44">
            <a:extLst>
              <a:ext uri="{FF2B5EF4-FFF2-40B4-BE49-F238E27FC236}">
                <a16:creationId xmlns:a16="http://schemas.microsoft.com/office/drawing/2014/main" id="{73A6A8CB-A462-0946-9936-EB38E854421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39145" y="964964"/>
            <a:ext cx="5646100" cy="376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77615"/>
            <a:ext cx="86377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265554" y="233689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4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92053" y="797934"/>
            <a:ext cx="6048578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Andere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endParaRPr sz="25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Op 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Overlast door lawaai, vernieling, gevaar voor brandstichting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(Huis)</a:t>
            </a: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stress door luide knallen (bang)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uitschelden en geweld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 het algemeen,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slechte luchtkwaliteit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"/>
          <p:cNvSpPr txBox="1">
            <a:spLocks noGrp="1"/>
          </p:cNvSpPr>
          <p:nvPr>
            <p:ph type="title"/>
          </p:nvPr>
        </p:nvSpPr>
        <p:spPr>
          <a:xfrm>
            <a:off x="377536" y="12936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Wat kan er mislopen als je het toch doet?</a:t>
            </a:r>
            <a:endParaRPr sz="2500" b="1" u="sng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25" name="Google Shape;525;p23"/>
          <p:cNvSpPr txBox="1">
            <a:spLocks noGrp="1"/>
          </p:cNvSpPr>
          <p:nvPr>
            <p:ph type="body" idx="1"/>
          </p:nvPr>
        </p:nvSpPr>
        <p:spPr>
          <a:xfrm>
            <a:off x="662504" y="1074299"/>
            <a:ext cx="8417490" cy="431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Gedragsfactoren: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Gevaarlijke stunten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 lang) vastgehouden/uit de hand afsteken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Onvoorzichtig , niet genoeg afstand houden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Onvoldoende afstand, ogen niet beschermen, oren niet beschermen, kledij in brand,....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Productfalen: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(Te) vroeg ontploffen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Vuurpijl niet omhoog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Cakebox die omvalt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00"/>
              <a:buNone/>
            </a:pPr>
            <a:r>
              <a:rPr lang="en-US" sz="2000">
                <a:solidFill>
                  <a:srgbClr val="17365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• Steekvlam </a:t>
            </a:r>
            <a:endParaRPr sz="2000">
              <a:solidFill>
                <a:srgbClr val="17365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 t="63795" r="44269"/>
          <a:stretch/>
        </p:blipFill>
        <p:spPr>
          <a:xfrm>
            <a:off x="7485745" y="3608847"/>
            <a:ext cx="2948479" cy="30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7733" y="4212387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-354048" y="-340096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3"/>
          <p:cNvPicPr preferRelativeResize="0"/>
          <p:nvPr/>
        </p:nvPicPr>
        <p:blipFill rotWithShape="1">
          <a:blip r:embed="rId3">
            <a:alphaModFix/>
          </a:blip>
          <a:srcRect l="-826" t="2378" r="45095" b="61417"/>
          <a:stretch/>
        </p:blipFill>
        <p:spPr>
          <a:xfrm>
            <a:off x="8311316" y="2677735"/>
            <a:ext cx="1788915" cy="18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6958" y="2861668"/>
            <a:ext cx="371946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2980" y="691923"/>
            <a:ext cx="2418516" cy="18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3" descr="Vuurwerk voorlichting door slachtoff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6" y="13382"/>
            <a:ext cx="9015988" cy="509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69" y="102794"/>
            <a:ext cx="9163151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6" y="233689"/>
            <a:ext cx="92752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076615"/>
            <a:ext cx="62407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2" y="1929980"/>
            <a:ext cx="503126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056213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293235"/>
            <a:ext cx="585948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483873"/>
            <a:ext cx="42789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656490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13775" y="428625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6540713" y="2844614"/>
            <a:ext cx="2234771" cy="191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3588" y="1102279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7431" y="2749729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2959228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327883"/>
            <a:ext cx="1414074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703978"/>
            <a:ext cx="1265696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3056434"/>
            <a:ext cx="1112656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2552" y="10526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WAAR?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WIE?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E5457-6C60-5249-BCC8-9FA3C8BA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80" y="1578006"/>
            <a:ext cx="3608936" cy="20300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91C1DA-7263-8243-AE88-AC09EEA80E22}"/>
              </a:ext>
            </a:extLst>
          </p:cNvPr>
          <p:cNvGrpSpPr/>
          <p:nvPr/>
        </p:nvGrpSpPr>
        <p:grpSpPr>
          <a:xfrm>
            <a:off x="2328634" y="447472"/>
            <a:ext cx="4269472" cy="4180205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415BE1-A843-8B43-81F5-E6766184A83B}"/>
              </a:ext>
            </a:extLst>
          </p:cNvPr>
          <p:cNvGrpSpPr/>
          <p:nvPr/>
        </p:nvGrpSpPr>
        <p:grpSpPr>
          <a:xfrm>
            <a:off x="2568605" y="466359"/>
            <a:ext cx="4029704" cy="3963170"/>
            <a:chOff x="3879242" y="-1460694"/>
            <a:chExt cx="3945464" cy="3880321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3879242" y="-1460694"/>
              <a:ext cx="3945464" cy="38803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505417" y="-513883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Conclusie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455047" y="170901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3095319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gaan wij nu                       ???? </a:t>
            </a:r>
            <a:endParaRPr b="1" u="sng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8233" y="118406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52466" y="10277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28572" y="891041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>
              <a:lnSpc>
                <a:spcPct val="80000"/>
              </a:lnSpc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35700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29487" y="3988005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823069">
            <a:off x="5693859" y="1540176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>
              <a:buNone/>
            </a:pPr>
            <a:r>
              <a:rPr lang="nl-BE" sz="14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#4veilig</a:t>
            </a:r>
          </a:p>
          <a:p>
            <a:pPr marL="85725" lvl="0" indent="0" algn="ctr">
              <a:buNone/>
            </a:pPr>
            <a:r>
              <a:rPr lang="nl-BE" sz="14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Verstand op 0 = blaren op je handen</a:t>
            </a:r>
          </a:p>
          <a:p>
            <a:pPr marL="85725" lvl="0" indent="0" algn="ctr">
              <a:buNone/>
            </a:pPr>
            <a:r>
              <a:rPr lang="nl-BE" sz="14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Gevoel op 10 = dans de blaren op je voeten</a:t>
            </a:r>
          </a:p>
          <a:p>
            <a:pPr marL="85725" lvl="0" indent="0" algn="ctr">
              <a:buNone/>
            </a:pPr>
            <a:r>
              <a:rPr lang="nl-BE" sz="14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nl-BE" sz="14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85725" lvl="0" indent="0" algn="ctr">
              <a:buNone/>
            </a:pPr>
            <a:endParaRPr lang="nl-BE" sz="14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812813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71488" y="82970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42A9B-A21F-C24C-B21E-49F89CD7F572}"/>
              </a:ext>
            </a:extLst>
          </p:cNvPr>
          <p:cNvSpPr txBox="1"/>
          <p:nvPr/>
        </p:nvSpPr>
        <p:spPr>
          <a:xfrm>
            <a:off x="2144244" y="4721976"/>
            <a:ext cx="361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</a:t>
            </a:r>
            <a:r>
              <a:rPr lang="nl-NL" sz="1600" dirty="0" err="1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Loko</a:t>
            </a:r>
            <a:endParaRPr lang="nl-NL" sz="1600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BB39FC0-ADB3-9649-A731-7C8E01FDD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372" y="982801"/>
            <a:ext cx="5113725" cy="3608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364046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3" y="1719492"/>
            <a:ext cx="1291004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1" y="2048880"/>
            <a:ext cx="2122006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57756" y="-940376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lvl="0">
              <a:buClr>
                <a:schemeClr val="dk1"/>
              </a:buClr>
              <a:buSzPct val="111111"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</a:p>
        </p:txBody>
      </p:sp>
      <p:grpSp>
        <p:nvGrpSpPr>
          <p:cNvPr id="169" name="Google Shape;169;p9"/>
          <p:cNvGrpSpPr/>
          <p:nvPr/>
        </p:nvGrpSpPr>
        <p:grpSpPr>
          <a:xfrm>
            <a:off x="394381" y="1423584"/>
            <a:ext cx="1551931" cy="3870769"/>
            <a:chOff x="1753853" y="1383476"/>
            <a:chExt cx="1277339" cy="3870769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200°C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300°C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400°C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700°C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800°C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900°C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1.100°C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7667" y="3429165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5" y="1493401"/>
            <a:ext cx="192717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Glas smelt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900°C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Hout ontvlamt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309°C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88681" y="4154287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21926" y="111135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395761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367135" y="2041688"/>
            <a:ext cx="5423520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1751013" y="754741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382408" y="78357"/>
            <a:ext cx="329434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765462" y="1218877"/>
            <a:ext cx="2679411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 </a:t>
            </a:r>
            <a:r>
              <a:rPr lang="en-US" sz="2500" b="1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endParaRPr sz="2500" b="1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101890" y="224194"/>
            <a:ext cx="3507836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765462" y="2042692"/>
            <a:ext cx="7282987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"Het is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steken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vuurwapens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schieten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voetzoekers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laten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ontploffen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carbuurbommen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vuren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wensballonnen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laten</a:t>
            </a:r>
            <a:r>
              <a:rPr lang="en-US" sz="25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.”</a:t>
            </a:r>
            <a:endParaRPr lang="en-US" sz="2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Wetgeving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Vlaanderen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Antwerpen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0" name="Google Shape;230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118623" y="3216177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907131">
            <a:off x="8062747" y="2426098"/>
            <a:ext cx="1177121" cy="113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7853837">
            <a:off x="-65252" y="4093800"/>
            <a:ext cx="1177121" cy="11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442811" y="142049"/>
            <a:ext cx="3071165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606392" y="1500401"/>
            <a:ext cx="6097229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575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4575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4575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28779" y="295643"/>
            <a:ext cx="3485198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4943" y="1786537"/>
            <a:ext cx="1545498" cy="15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812" y="1681489"/>
            <a:ext cx="1545498" cy="167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5053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17 000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Vaakst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dan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tussen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34360" y="3794004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1100°C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1243</Words>
  <Application>Microsoft Macintosh PowerPoint</Application>
  <PresentationFormat>On-screen Show (16:9)</PresentationFormat>
  <Paragraphs>208</Paragraphs>
  <Slides>18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Permanent Marker</vt:lpstr>
      <vt:lpstr>Calibri</vt:lpstr>
      <vt:lpstr>Arial</vt:lpstr>
      <vt:lpstr>Verdana</vt:lpstr>
      <vt:lpstr>Courier New</vt:lpstr>
      <vt:lpstr>Kantoorthema</vt:lpstr>
      <vt:lpstr>PowerPoint Presentation</vt:lpstr>
      <vt:lpstr>Programma</vt:lpstr>
      <vt:lpstr>1.  Wat weet jij over vuurwerk?</vt:lpstr>
      <vt:lpstr>PowerPoint Presentation</vt:lpstr>
      <vt:lpstr>PowerPoint Presentation</vt:lpstr>
      <vt:lpstr>Zelf vuurwerk afsteken…</vt:lpstr>
      <vt:lpstr>De wetgeving</vt:lpstr>
      <vt:lpstr> Zelf vuurwerk afsteken is verboden!</vt:lpstr>
      <vt:lpstr>PowerPoint Presentation</vt:lpstr>
      <vt:lpstr>PowerPoint Presentation</vt:lpstr>
      <vt:lpstr>PowerPoint Presentation</vt:lpstr>
      <vt:lpstr>Hoe luid is vuurwerk?</vt:lpstr>
      <vt:lpstr>PowerPoint Presentation</vt:lpstr>
      <vt:lpstr>Wat kan er mislopen als je het toch doet?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francisco.rubiales@theotheragency.eu</cp:lastModifiedBy>
  <cp:revision>66</cp:revision>
  <dcterms:created xsi:type="dcterms:W3CDTF">2020-09-14T08:02:50Z</dcterms:created>
  <dcterms:modified xsi:type="dcterms:W3CDTF">2021-09-07T13:50:10Z</dcterms:modified>
  <cp:category/>
</cp:coreProperties>
</file>